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67"/>
  </p:notesMasterIdLst>
  <p:sldIdLst>
    <p:sldId id="256" r:id="rId3"/>
    <p:sldId id="409" r:id="rId4"/>
    <p:sldId id="258" r:id="rId5"/>
    <p:sldId id="418" r:id="rId6"/>
    <p:sldId id="447" r:id="rId7"/>
    <p:sldId id="450" r:id="rId8"/>
    <p:sldId id="448" r:id="rId9"/>
    <p:sldId id="449" r:id="rId10"/>
    <p:sldId id="451" r:id="rId11"/>
    <p:sldId id="452" r:id="rId12"/>
    <p:sldId id="453" r:id="rId13"/>
    <p:sldId id="518" r:id="rId14"/>
    <p:sldId id="519" r:id="rId15"/>
    <p:sldId id="520" r:id="rId16"/>
    <p:sldId id="521" r:id="rId17"/>
    <p:sldId id="522" r:id="rId18"/>
    <p:sldId id="266" r:id="rId19"/>
    <p:sldId id="460" r:id="rId20"/>
    <p:sldId id="419" r:id="rId21"/>
    <p:sldId id="458" r:id="rId22"/>
    <p:sldId id="461" r:id="rId23"/>
    <p:sldId id="459" r:id="rId24"/>
    <p:sldId id="475" r:id="rId25"/>
    <p:sldId id="476" r:id="rId26"/>
    <p:sldId id="478" r:id="rId27"/>
    <p:sldId id="477" r:id="rId28"/>
    <p:sldId id="479" r:id="rId29"/>
    <p:sldId id="482" r:id="rId30"/>
    <p:sldId id="481" r:id="rId31"/>
    <p:sldId id="480" r:id="rId32"/>
    <p:sldId id="273" r:id="rId33"/>
    <p:sldId id="489" r:id="rId34"/>
    <p:sldId id="527" r:id="rId35"/>
    <p:sldId id="487" r:id="rId36"/>
    <p:sldId id="488" r:id="rId37"/>
    <p:sldId id="485" r:id="rId38"/>
    <p:sldId id="484" r:id="rId39"/>
    <p:sldId id="486" r:id="rId40"/>
    <p:sldId id="490" r:id="rId41"/>
    <p:sldId id="483" r:id="rId42"/>
    <p:sldId id="281" r:id="rId43"/>
    <p:sldId id="500" r:id="rId44"/>
    <p:sldId id="503" r:id="rId45"/>
    <p:sldId id="470" r:id="rId46"/>
    <p:sldId id="525" r:id="rId47"/>
    <p:sldId id="469" r:id="rId48"/>
    <p:sldId id="502" r:id="rId49"/>
    <p:sldId id="465" r:id="rId50"/>
    <p:sldId id="466" r:id="rId51"/>
    <p:sldId id="468" r:id="rId52"/>
    <p:sldId id="501" r:id="rId53"/>
    <p:sldId id="289" r:id="rId54"/>
    <p:sldId id="526" r:id="rId55"/>
    <p:sldId id="441" r:id="rId56"/>
    <p:sldId id="474" r:id="rId57"/>
    <p:sldId id="473" r:id="rId58"/>
    <p:sldId id="471" r:id="rId59"/>
    <p:sldId id="407" r:id="rId60"/>
    <p:sldId id="531" r:id="rId61"/>
    <p:sldId id="532" r:id="rId62"/>
    <p:sldId id="528" r:id="rId63"/>
    <p:sldId id="530" r:id="rId64"/>
    <p:sldId id="533" r:id="rId65"/>
    <p:sldId id="295" r:id="rId66"/>
  </p:sldIdLst>
  <p:sldSz cx="9144000" cy="5145088"/>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DDED"/>
    <a:srgbClr val="CCE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471" autoAdjust="0"/>
  </p:normalViewPr>
  <p:slideViewPr>
    <p:cSldViewPr>
      <p:cViewPr varScale="1">
        <p:scale>
          <a:sx n="144" d="100"/>
          <a:sy n="144" d="100"/>
        </p:scale>
        <p:origin x="654" y="120"/>
      </p:cViewPr>
      <p:guideLst>
        <p:guide orient="horz" pos="2160"/>
        <p:guide pos="2880"/>
      </p:guideLst>
    </p:cSldViewPr>
  </p:slideViewPr>
  <p:outlineViewPr>
    <p:cViewPr varScale="1">
      <p:scale>
        <a:sx n="170" d="200"/>
        <a:sy n="170" d="200"/>
      </p:scale>
      <p:origin x="0" y="-17676"/>
    </p:cViewPr>
    <p:sldLst>
      <p:sld r:id="rId1" collapse="1"/>
      <p:sld r:id="rId2" collapse="1"/>
    </p:sldLst>
  </p:outlineViewPr>
  <p:notesTextViewPr>
    <p:cViewPr>
      <p:scale>
        <a:sx n="3" d="2"/>
        <a:sy n="3" d="2"/>
      </p:scale>
      <p:origin x="0" y="0"/>
    </p:cViewPr>
  </p:notesTextViewPr>
  <p:sorterViewPr>
    <p:cViewPr>
      <p:scale>
        <a:sx n="100" d="100"/>
        <a:sy n="100" d="100"/>
      </p:scale>
      <p:origin x="0" y="-7374"/>
    </p:cViewPr>
  </p:sorterViewPr>
  <p:notesViewPr>
    <p:cSldViewPr>
      <p:cViewPr varScale="1">
        <p:scale>
          <a:sx n="53" d="100"/>
          <a:sy n="53" d="100"/>
        </p:scale>
        <p:origin x="2648"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_rels/viewProps.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4099"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pt-BR" altLang="en-US" dirty="0"/>
          </a:p>
        </p:txBody>
      </p:sp>
      <p:sp>
        <p:nvSpPr>
          <p:cNvPr id="4100"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pt-BR" altLang="en-US" dirty="0"/>
          </a:p>
        </p:txBody>
      </p:sp>
      <p:sp>
        <p:nvSpPr>
          <p:cNvPr id="4101"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pt-BR" altLang="en-US" dirty="0"/>
          </a:p>
        </p:txBody>
      </p:sp>
      <p:sp>
        <p:nvSpPr>
          <p:cNvPr id="4102"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fld id="{1667D2A4-FD9C-4EDB-B156-C3BB5BAF6700}" type="slidenum">
              <a:rPr lang="pt-BR" altLang="en-US"/>
              <a:pPr/>
              <a:t>‹nº›</a:t>
            </a:fld>
            <a:endParaRPr lang="pt-BR" altLang="en-US" dirty="0"/>
          </a:p>
        </p:txBody>
      </p:sp>
    </p:spTree>
    <p:extLst>
      <p:ext uri="{BB962C8B-B14F-4D97-AF65-F5344CB8AC3E}">
        <p14:creationId xmlns:p14="http://schemas.microsoft.com/office/powerpoint/2010/main" val="37343905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6"/>
          <p:cNvSpPr>
            <a:spLocks noGrp="1" noChangeArrowheads="1"/>
          </p:cNvSpPr>
          <p:nvPr>
            <p:ph type="sldNum"/>
          </p:nvPr>
        </p:nvSpPr>
        <p:spPr>
          <a:ln/>
        </p:spPr>
        <p:txBody>
          <a:bodyPr/>
          <a:lstStyle/>
          <a:p>
            <a:fld id="{F8688C7C-8525-4718-AB4E-234BAB9F34A9}" type="slidenum">
              <a:rPr lang="pt-BR" altLang="en-US"/>
              <a:pPr/>
              <a:t>1</a:t>
            </a:fld>
            <a:endParaRPr lang="pt-BR" altLang="en-US" dirty="0"/>
          </a:p>
        </p:txBody>
      </p:sp>
      <p:sp>
        <p:nvSpPr>
          <p:cNvPr id="46081"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B02B74A9-A453-4AE3-8A32-DEBA24FCABBB}" type="slidenum">
              <a:rPr lang="pt-BR" altLang="en-US" sz="1400">
                <a:latin typeface="Times New Roman" panose="02020603050405020304" pitchFamily="18" charset="0"/>
              </a:rPr>
              <a:pPr algn="r"/>
              <a:t>1</a:t>
            </a:fld>
            <a:endParaRPr lang="pt-BR" altLang="en-US" sz="1400" dirty="0">
              <a:latin typeface="Times New Roman" panose="02020603050405020304" pitchFamily="18" charset="0"/>
            </a:endParaRPr>
          </a:p>
        </p:txBody>
      </p:sp>
      <p:sp>
        <p:nvSpPr>
          <p:cNvPr id="46082"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6A3B4A08-B60E-4F5C-9311-63159ED6B30D}" type="slidenum">
              <a:rPr lang="pt-BR" altLang="en-US" sz="1400">
                <a:latin typeface="Times New Roman" panose="02020603050405020304" pitchFamily="18" charset="0"/>
              </a:rPr>
              <a:pPr algn="r"/>
              <a:t>1</a:t>
            </a:fld>
            <a:endParaRPr lang="pt-BR" altLang="en-US" sz="1400" dirty="0">
              <a:latin typeface="Times New Roman" panose="02020603050405020304" pitchFamily="18" charset="0"/>
            </a:endParaRPr>
          </a:p>
        </p:txBody>
      </p:sp>
      <p:sp>
        <p:nvSpPr>
          <p:cNvPr id="46083"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E3C65FC1-5E36-4126-ABFA-E2E100A81E2E}" type="slidenum">
              <a:rPr lang="pt-BR" altLang="en-US" sz="1400">
                <a:latin typeface="Times New Roman" panose="02020603050405020304" pitchFamily="18" charset="0"/>
              </a:rPr>
              <a:pPr algn="r"/>
              <a:t>1</a:t>
            </a:fld>
            <a:endParaRPr lang="pt-BR" altLang="en-US" sz="1400" dirty="0">
              <a:latin typeface="Times New Roman" panose="02020603050405020304" pitchFamily="18" charset="0"/>
            </a:endParaRPr>
          </a:p>
        </p:txBody>
      </p:sp>
      <p:sp>
        <p:nvSpPr>
          <p:cNvPr id="46084" name="Rectangle 4"/>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B276B382-F1EB-4597-AB2D-D7FFB9F49F62}" type="slidenum">
              <a:rPr lang="pt-BR" altLang="en-US" sz="1400">
                <a:latin typeface="Times New Roman" panose="02020603050405020304" pitchFamily="18" charset="0"/>
              </a:rPr>
              <a:pPr algn="r"/>
              <a:t>1</a:t>
            </a:fld>
            <a:endParaRPr lang="pt-BR" altLang="en-US" sz="1400" dirty="0">
              <a:latin typeface="Times New Roman" panose="02020603050405020304" pitchFamily="18" charset="0"/>
            </a:endParaRPr>
          </a:p>
        </p:txBody>
      </p:sp>
      <p:sp>
        <p:nvSpPr>
          <p:cNvPr id="46085" name="Rectangle 5"/>
          <p:cNvSpPr txBox="1">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6" name="Rectangle 6"/>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6614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10</a:t>
            </a:fld>
            <a:endParaRPr lang="pt-BR" altLang="en-US" dirty="0"/>
          </a:p>
        </p:txBody>
      </p:sp>
    </p:spTree>
    <p:extLst>
      <p:ext uri="{BB962C8B-B14F-4D97-AF65-F5344CB8AC3E}">
        <p14:creationId xmlns:p14="http://schemas.microsoft.com/office/powerpoint/2010/main" val="43002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11</a:t>
            </a:fld>
            <a:endParaRPr lang="pt-BR" altLang="en-US" dirty="0"/>
          </a:p>
        </p:txBody>
      </p:sp>
    </p:spTree>
    <p:extLst>
      <p:ext uri="{BB962C8B-B14F-4D97-AF65-F5344CB8AC3E}">
        <p14:creationId xmlns:p14="http://schemas.microsoft.com/office/powerpoint/2010/main" val="165343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12</a:t>
            </a:fld>
            <a:endParaRPr lang="pt-BR" altLang="en-US" dirty="0"/>
          </a:p>
        </p:txBody>
      </p:sp>
    </p:spTree>
    <p:extLst>
      <p:ext uri="{BB962C8B-B14F-4D97-AF65-F5344CB8AC3E}">
        <p14:creationId xmlns:p14="http://schemas.microsoft.com/office/powerpoint/2010/main" val="333966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13</a:t>
            </a:fld>
            <a:endParaRPr lang="pt-BR" altLang="en-US" dirty="0"/>
          </a:p>
        </p:txBody>
      </p:sp>
    </p:spTree>
    <p:extLst>
      <p:ext uri="{BB962C8B-B14F-4D97-AF65-F5344CB8AC3E}">
        <p14:creationId xmlns:p14="http://schemas.microsoft.com/office/powerpoint/2010/main" val="254490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14</a:t>
            </a:fld>
            <a:endParaRPr lang="pt-BR" altLang="en-US" dirty="0"/>
          </a:p>
        </p:txBody>
      </p:sp>
    </p:spTree>
    <p:extLst>
      <p:ext uri="{BB962C8B-B14F-4D97-AF65-F5344CB8AC3E}">
        <p14:creationId xmlns:p14="http://schemas.microsoft.com/office/powerpoint/2010/main" val="378679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15</a:t>
            </a:fld>
            <a:endParaRPr lang="pt-BR" altLang="en-US" dirty="0"/>
          </a:p>
        </p:txBody>
      </p:sp>
    </p:spTree>
    <p:extLst>
      <p:ext uri="{BB962C8B-B14F-4D97-AF65-F5344CB8AC3E}">
        <p14:creationId xmlns:p14="http://schemas.microsoft.com/office/powerpoint/2010/main" val="244331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16</a:t>
            </a:fld>
            <a:endParaRPr lang="pt-BR" altLang="en-US" dirty="0"/>
          </a:p>
        </p:txBody>
      </p:sp>
    </p:spTree>
    <p:extLst>
      <p:ext uri="{BB962C8B-B14F-4D97-AF65-F5344CB8AC3E}">
        <p14:creationId xmlns:p14="http://schemas.microsoft.com/office/powerpoint/2010/main" val="200337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p:nvPr>
        </p:nvSpPr>
        <p:spPr>
          <a:ln/>
        </p:spPr>
        <p:txBody>
          <a:bodyPr/>
          <a:lstStyle/>
          <a:p>
            <a:fld id="{C7A0A5A4-0B7E-48E0-AD8F-6D062CC683A6}" type="slidenum">
              <a:rPr lang="pt-BR" altLang="en-US"/>
              <a:pPr/>
              <a:t>17</a:t>
            </a:fld>
            <a:endParaRPr lang="pt-BR" altLang="en-US" dirty="0"/>
          </a:p>
        </p:txBody>
      </p:sp>
      <p:sp>
        <p:nvSpPr>
          <p:cNvPr id="56321"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862C3207-A7D4-4932-B4B1-72FE1E92730E}" type="slidenum">
              <a:rPr lang="pt-BR" altLang="en-US" sz="1400">
                <a:latin typeface="Times New Roman" panose="02020603050405020304" pitchFamily="18" charset="0"/>
              </a:rPr>
              <a:pPr algn="r"/>
              <a:t>17</a:t>
            </a:fld>
            <a:endParaRPr lang="pt-BR" altLang="en-US" sz="1400" dirty="0">
              <a:latin typeface="Times New Roman" panose="02020603050405020304" pitchFamily="18" charset="0"/>
            </a:endParaRPr>
          </a:p>
        </p:txBody>
      </p:sp>
      <p:sp>
        <p:nvSpPr>
          <p:cNvPr id="56322"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E5D6384B-624C-4CB5-99E9-C91416800475}" type="slidenum">
              <a:rPr lang="pt-BR" altLang="en-US" sz="1400">
                <a:latin typeface="Times New Roman" panose="02020603050405020304" pitchFamily="18" charset="0"/>
              </a:rPr>
              <a:pPr algn="r"/>
              <a:t>17</a:t>
            </a:fld>
            <a:endParaRPr lang="pt-BR" altLang="en-US" sz="1400" dirty="0">
              <a:latin typeface="Times New Roman" panose="02020603050405020304" pitchFamily="18" charset="0"/>
            </a:endParaRPr>
          </a:p>
        </p:txBody>
      </p:sp>
      <p:sp>
        <p:nvSpPr>
          <p:cNvPr id="56323"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1AD87299-DE30-42FD-8634-72E3EBBC1873}" type="slidenum">
              <a:rPr lang="pt-BR" altLang="en-US" sz="1400">
                <a:latin typeface="Times New Roman" panose="02020603050405020304" pitchFamily="18" charset="0"/>
              </a:rPr>
              <a:pPr algn="r"/>
              <a:t>17</a:t>
            </a:fld>
            <a:endParaRPr lang="pt-BR" altLang="en-US" sz="1400" dirty="0">
              <a:latin typeface="Times New Roman" panose="02020603050405020304" pitchFamily="18" charset="0"/>
            </a:endParaRPr>
          </a:p>
        </p:txBody>
      </p:sp>
      <p:sp>
        <p:nvSpPr>
          <p:cNvPr id="56324" name="Rectangle 4"/>
          <p:cNvSpPr txBox="1">
            <a:spLocks noGrp="1" noRot="1" noChangeAspect="1" noChangeArrowheads="1"/>
          </p:cNvSpPr>
          <p:nvPr>
            <p:ph type="sldImg"/>
          </p:nvPr>
        </p:nvSpPr>
        <p:spPr bwMode="auto">
          <a:xfrm>
            <a:off x="219075" y="812800"/>
            <a:ext cx="7119938"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5"/>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06261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18</a:t>
            </a:fld>
            <a:endParaRPr lang="pt-BR" altLang="en-US" dirty="0"/>
          </a:p>
        </p:txBody>
      </p:sp>
    </p:spTree>
    <p:extLst>
      <p:ext uri="{BB962C8B-B14F-4D97-AF65-F5344CB8AC3E}">
        <p14:creationId xmlns:p14="http://schemas.microsoft.com/office/powerpoint/2010/main" val="3500143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19</a:t>
            </a:fld>
            <a:endParaRPr lang="pt-BR" altLang="en-US" dirty="0"/>
          </a:p>
        </p:txBody>
      </p:sp>
    </p:spTree>
    <p:extLst>
      <p:ext uri="{BB962C8B-B14F-4D97-AF65-F5344CB8AC3E}">
        <p14:creationId xmlns:p14="http://schemas.microsoft.com/office/powerpoint/2010/main" val="358906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6"/>
          <p:cNvSpPr>
            <a:spLocks noGrp="1" noChangeArrowheads="1"/>
          </p:cNvSpPr>
          <p:nvPr>
            <p:ph type="sldNum"/>
          </p:nvPr>
        </p:nvSpPr>
        <p:spPr>
          <a:ln/>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1B0A3799-8C7F-4E27-8E11-3B15B906A864}" type="slidenum">
              <a:rPr kumimoji="0" lang="pt-BR"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2</a:t>
            </a:fld>
            <a:endParaRPr kumimoji="0" lang="pt-BR"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49153"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B5900FCE-F366-4458-8B5A-40BCA9FC3B6F}" type="slidenum">
              <a:rPr kumimoji="0" lang="pt-BR"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2</a:t>
            </a:fld>
            <a:endParaRPr kumimoji="0" lang="pt-BR"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49154"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0137B8D8-7815-4A3C-8CAE-7F6BA0158707}" type="slidenum">
              <a:rPr kumimoji="0" lang="pt-BR"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2</a:t>
            </a:fld>
            <a:endParaRPr kumimoji="0" lang="pt-BR"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49155"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pPr>
            <a:fld id="{3A875866-9DD3-4C15-8A20-FF9932FA47FA}" type="slidenum">
              <a:rPr kumimoji="0" lang="pt-BR"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pPr>
              <a:t>2</a:t>
            </a:fld>
            <a:endParaRPr kumimoji="0" lang="pt-BR"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49156" name="Rectangle 4"/>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pPr>
            <a:fld id="{F3077B73-F500-4711-8E68-9DB06FFD5805}" type="slidenum">
              <a:rPr kumimoji="0" lang="pt-BR"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pPr>
              <a:t>2</a:t>
            </a:fld>
            <a:endParaRPr kumimoji="0" lang="pt-BR"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49157" name="Rectangle 5"/>
          <p:cNvSpPr txBox="1">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8" name="Rectangle 6"/>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8517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20</a:t>
            </a:fld>
            <a:endParaRPr lang="pt-BR" altLang="en-US" dirty="0"/>
          </a:p>
        </p:txBody>
      </p:sp>
    </p:spTree>
    <p:extLst>
      <p:ext uri="{BB962C8B-B14F-4D97-AF65-F5344CB8AC3E}">
        <p14:creationId xmlns:p14="http://schemas.microsoft.com/office/powerpoint/2010/main" val="1307025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21</a:t>
            </a:fld>
            <a:endParaRPr lang="pt-BR" altLang="en-US" dirty="0"/>
          </a:p>
        </p:txBody>
      </p:sp>
    </p:spTree>
    <p:extLst>
      <p:ext uri="{BB962C8B-B14F-4D97-AF65-F5344CB8AC3E}">
        <p14:creationId xmlns:p14="http://schemas.microsoft.com/office/powerpoint/2010/main" val="94755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22</a:t>
            </a:fld>
            <a:endParaRPr lang="pt-BR" altLang="en-US" dirty="0"/>
          </a:p>
        </p:txBody>
      </p:sp>
    </p:spTree>
    <p:extLst>
      <p:ext uri="{BB962C8B-B14F-4D97-AF65-F5344CB8AC3E}">
        <p14:creationId xmlns:p14="http://schemas.microsoft.com/office/powerpoint/2010/main" val="1897072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23</a:t>
            </a:fld>
            <a:endParaRPr lang="pt-BR" altLang="en-US" dirty="0"/>
          </a:p>
        </p:txBody>
      </p:sp>
    </p:spTree>
    <p:extLst>
      <p:ext uri="{BB962C8B-B14F-4D97-AF65-F5344CB8AC3E}">
        <p14:creationId xmlns:p14="http://schemas.microsoft.com/office/powerpoint/2010/main" val="59099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24</a:t>
            </a:fld>
            <a:endParaRPr lang="pt-BR" altLang="en-US" dirty="0"/>
          </a:p>
        </p:txBody>
      </p:sp>
    </p:spTree>
    <p:extLst>
      <p:ext uri="{BB962C8B-B14F-4D97-AF65-F5344CB8AC3E}">
        <p14:creationId xmlns:p14="http://schemas.microsoft.com/office/powerpoint/2010/main" val="224849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25</a:t>
            </a:fld>
            <a:endParaRPr lang="pt-BR" altLang="en-US" dirty="0"/>
          </a:p>
        </p:txBody>
      </p:sp>
    </p:spTree>
    <p:extLst>
      <p:ext uri="{BB962C8B-B14F-4D97-AF65-F5344CB8AC3E}">
        <p14:creationId xmlns:p14="http://schemas.microsoft.com/office/powerpoint/2010/main" val="2161140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26</a:t>
            </a:fld>
            <a:endParaRPr lang="pt-BR" altLang="en-US" dirty="0"/>
          </a:p>
        </p:txBody>
      </p:sp>
    </p:spTree>
    <p:extLst>
      <p:ext uri="{BB962C8B-B14F-4D97-AF65-F5344CB8AC3E}">
        <p14:creationId xmlns:p14="http://schemas.microsoft.com/office/powerpoint/2010/main" val="219820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27</a:t>
            </a:fld>
            <a:endParaRPr lang="pt-BR" altLang="en-US" dirty="0"/>
          </a:p>
        </p:txBody>
      </p:sp>
    </p:spTree>
    <p:extLst>
      <p:ext uri="{BB962C8B-B14F-4D97-AF65-F5344CB8AC3E}">
        <p14:creationId xmlns:p14="http://schemas.microsoft.com/office/powerpoint/2010/main" val="4262379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28</a:t>
            </a:fld>
            <a:endParaRPr lang="pt-BR" altLang="en-US" dirty="0"/>
          </a:p>
        </p:txBody>
      </p:sp>
    </p:spTree>
    <p:extLst>
      <p:ext uri="{BB962C8B-B14F-4D97-AF65-F5344CB8AC3E}">
        <p14:creationId xmlns:p14="http://schemas.microsoft.com/office/powerpoint/2010/main" val="3230901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29</a:t>
            </a:fld>
            <a:endParaRPr lang="pt-BR" altLang="en-US" dirty="0"/>
          </a:p>
        </p:txBody>
      </p:sp>
    </p:spTree>
    <p:extLst>
      <p:ext uri="{BB962C8B-B14F-4D97-AF65-F5344CB8AC3E}">
        <p14:creationId xmlns:p14="http://schemas.microsoft.com/office/powerpoint/2010/main" val="188983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p:nvPr>
        </p:nvSpPr>
        <p:spPr>
          <a:ln/>
        </p:spPr>
        <p:txBody>
          <a:bodyPr/>
          <a:lstStyle/>
          <a:p>
            <a:fld id="{D4809C10-AC61-469D-A7D5-9230651354A0}" type="slidenum">
              <a:rPr lang="pt-BR" altLang="en-US"/>
              <a:pPr/>
              <a:t>3</a:t>
            </a:fld>
            <a:endParaRPr lang="pt-BR" altLang="en-US" dirty="0"/>
          </a:p>
        </p:txBody>
      </p:sp>
      <p:sp>
        <p:nvSpPr>
          <p:cNvPr id="48129"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08494102-9BD0-4EBB-84E2-477269B32550}" type="slidenum">
              <a:rPr lang="pt-BR" altLang="en-US" sz="1400">
                <a:latin typeface="Times New Roman" panose="02020603050405020304" pitchFamily="18" charset="0"/>
              </a:rPr>
              <a:pPr algn="r"/>
              <a:t>3</a:t>
            </a:fld>
            <a:endParaRPr lang="pt-BR" altLang="en-US" sz="1400" dirty="0">
              <a:latin typeface="Times New Roman" panose="02020603050405020304" pitchFamily="18" charset="0"/>
            </a:endParaRPr>
          </a:p>
        </p:txBody>
      </p:sp>
      <p:sp>
        <p:nvSpPr>
          <p:cNvPr id="48130"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95A5EF4C-7C54-4EC1-B598-9535CDC54137}" type="slidenum">
              <a:rPr lang="pt-BR" altLang="en-US" sz="1400">
                <a:latin typeface="Times New Roman" panose="02020603050405020304" pitchFamily="18" charset="0"/>
              </a:rPr>
              <a:pPr algn="r"/>
              <a:t>3</a:t>
            </a:fld>
            <a:endParaRPr lang="pt-BR" altLang="en-US" sz="1400" dirty="0">
              <a:latin typeface="Times New Roman" panose="02020603050405020304" pitchFamily="18" charset="0"/>
            </a:endParaRPr>
          </a:p>
        </p:txBody>
      </p:sp>
      <p:sp>
        <p:nvSpPr>
          <p:cNvPr id="48131"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C76ECFF5-C89C-4F71-A6D9-1651264AA687}" type="slidenum">
              <a:rPr lang="pt-BR" altLang="en-US" sz="1400">
                <a:latin typeface="Times New Roman" panose="02020603050405020304" pitchFamily="18" charset="0"/>
              </a:rPr>
              <a:pPr algn="r"/>
              <a:t>3</a:t>
            </a:fld>
            <a:endParaRPr lang="pt-BR" altLang="en-US" sz="1400" dirty="0">
              <a:latin typeface="Times New Roman" panose="02020603050405020304" pitchFamily="18" charset="0"/>
            </a:endParaRPr>
          </a:p>
        </p:txBody>
      </p:sp>
      <p:sp>
        <p:nvSpPr>
          <p:cNvPr id="48132" name="Rectangle 4"/>
          <p:cNvSpPr txBox="1">
            <a:spLocks noGrp="1" noRot="1" noChangeAspect="1" noChangeArrowheads="1"/>
          </p:cNvSpPr>
          <p:nvPr>
            <p:ph type="sldImg"/>
          </p:nvPr>
        </p:nvSpPr>
        <p:spPr bwMode="auto">
          <a:xfrm>
            <a:off x="219075" y="812800"/>
            <a:ext cx="7119938"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Rectangle 5"/>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384453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30</a:t>
            </a:fld>
            <a:endParaRPr lang="pt-BR" altLang="en-US" dirty="0"/>
          </a:p>
        </p:txBody>
      </p:sp>
    </p:spTree>
    <p:extLst>
      <p:ext uri="{BB962C8B-B14F-4D97-AF65-F5344CB8AC3E}">
        <p14:creationId xmlns:p14="http://schemas.microsoft.com/office/powerpoint/2010/main" val="85789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p:nvPr>
        </p:nvSpPr>
        <p:spPr>
          <a:ln/>
        </p:spPr>
        <p:txBody>
          <a:bodyPr/>
          <a:lstStyle/>
          <a:p>
            <a:fld id="{5AA8D326-C8EC-417A-9892-9F8195D7CC1E}" type="slidenum">
              <a:rPr lang="pt-BR" altLang="en-US"/>
              <a:pPr/>
              <a:t>31</a:t>
            </a:fld>
            <a:endParaRPr lang="pt-BR" altLang="en-US" dirty="0"/>
          </a:p>
        </p:txBody>
      </p:sp>
      <p:sp>
        <p:nvSpPr>
          <p:cNvPr id="63489"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701D7172-C32A-49A5-881A-8D44D73AAED2}" type="slidenum">
              <a:rPr lang="pt-BR" altLang="en-US" sz="1400">
                <a:latin typeface="Times New Roman" panose="02020603050405020304" pitchFamily="18" charset="0"/>
              </a:rPr>
              <a:pPr algn="r"/>
              <a:t>31</a:t>
            </a:fld>
            <a:endParaRPr lang="pt-BR" altLang="en-US" sz="1400" dirty="0">
              <a:latin typeface="Times New Roman" panose="02020603050405020304" pitchFamily="18" charset="0"/>
            </a:endParaRPr>
          </a:p>
        </p:txBody>
      </p:sp>
      <p:sp>
        <p:nvSpPr>
          <p:cNvPr id="63490"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CC04D687-A303-4A01-97D5-E07ADD2C9F20}" type="slidenum">
              <a:rPr lang="pt-BR" altLang="en-US" sz="1400">
                <a:latin typeface="Times New Roman" panose="02020603050405020304" pitchFamily="18" charset="0"/>
              </a:rPr>
              <a:pPr algn="r"/>
              <a:t>31</a:t>
            </a:fld>
            <a:endParaRPr lang="pt-BR" altLang="en-US" sz="1400" dirty="0">
              <a:latin typeface="Times New Roman" panose="02020603050405020304" pitchFamily="18" charset="0"/>
            </a:endParaRPr>
          </a:p>
        </p:txBody>
      </p:sp>
      <p:sp>
        <p:nvSpPr>
          <p:cNvPr id="63491"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2CA2C977-D9D0-4EF8-84C3-05DBA8FA7EBE}" type="slidenum">
              <a:rPr lang="pt-BR" altLang="en-US" sz="1400">
                <a:latin typeface="Times New Roman" panose="02020603050405020304" pitchFamily="18" charset="0"/>
              </a:rPr>
              <a:pPr algn="r"/>
              <a:t>31</a:t>
            </a:fld>
            <a:endParaRPr lang="pt-BR" altLang="en-US" sz="1400" dirty="0">
              <a:latin typeface="Times New Roman" panose="02020603050405020304" pitchFamily="18" charset="0"/>
            </a:endParaRPr>
          </a:p>
        </p:txBody>
      </p:sp>
      <p:sp>
        <p:nvSpPr>
          <p:cNvPr id="63492" name="Rectangle 4"/>
          <p:cNvSpPr txBox="1">
            <a:spLocks noGrp="1" noRot="1" noChangeAspect="1" noChangeArrowheads="1"/>
          </p:cNvSpPr>
          <p:nvPr>
            <p:ph type="sldImg"/>
          </p:nvPr>
        </p:nvSpPr>
        <p:spPr bwMode="auto">
          <a:xfrm>
            <a:off x="219075" y="812800"/>
            <a:ext cx="7119938"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Rectangle 5"/>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984232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32</a:t>
            </a:fld>
            <a:endParaRPr lang="pt-BR" altLang="en-US" dirty="0"/>
          </a:p>
        </p:txBody>
      </p:sp>
    </p:spTree>
    <p:extLst>
      <p:ext uri="{BB962C8B-B14F-4D97-AF65-F5344CB8AC3E}">
        <p14:creationId xmlns:p14="http://schemas.microsoft.com/office/powerpoint/2010/main" val="2745258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33</a:t>
            </a:fld>
            <a:endParaRPr lang="pt-BR" altLang="en-US" dirty="0"/>
          </a:p>
        </p:txBody>
      </p:sp>
    </p:spTree>
    <p:extLst>
      <p:ext uri="{BB962C8B-B14F-4D97-AF65-F5344CB8AC3E}">
        <p14:creationId xmlns:p14="http://schemas.microsoft.com/office/powerpoint/2010/main" val="288437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34</a:t>
            </a:fld>
            <a:endParaRPr lang="pt-BR" altLang="en-US" dirty="0"/>
          </a:p>
        </p:txBody>
      </p:sp>
    </p:spTree>
    <p:extLst>
      <p:ext uri="{BB962C8B-B14F-4D97-AF65-F5344CB8AC3E}">
        <p14:creationId xmlns:p14="http://schemas.microsoft.com/office/powerpoint/2010/main" val="1849875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35</a:t>
            </a:fld>
            <a:endParaRPr lang="pt-BR" altLang="en-US" dirty="0"/>
          </a:p>
        </p:txBody>
      </p:sp>
    </p:spTree>
    <p:extLst>
      <p:ext uri="{BB962C8B-B14F-4D97-AF65-F5344CB8AC3E}">
        <p14:creationId xmlns:p14="http://schemas.microsoft.com/office/powerpoint/2010/main" val="1609795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36</a:t>
            </a:fld>
            <a:endParaRPr lang="pt-BR" altLang="en-US" dirty="0"/>
          </a:p>
        </p:txBody>
      </p:sp>
    </p:spTree>
    <p:extLst>
      <p:ext uri="{BB962C8B-B14F-4D97-AF65-F5344CB8AC3E}">
        <p14:creationId xmlns:p14="http://schemas.microsoft.com/office/powerpoint/2010/main" val="1183208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37</a:t>
            </a:fld>
            <a:endParaRPr lang="pt-BR" altLang="en-US" dirty="0"/>
          </a:p>
        </p:txBody>
      </p:sp>
    </p:spTree>
    <p:extLst>
      <p:ext uri="{BB962C8B-B14F-4D97-AF65-F5344CB8AC3E}">
        <p14:creationId xmlns:p14="http://schemas.microsoft.com/office/powerpoint/2010/main" val="346018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38</a:t>
            </a:fld>
            <a:endParaRPr lang="pt-BR" altLang="en-US" dirty="0"/>
          </a:p>
        </p:txBody>
      </p:sp>
    </p:spTree>
    <p:extLst>
      <p:ext uri="{BB962C8B-B14F-4D97-AF65-F5344CB8AC3E}">
        <p14:creationId xmlns:p14="http://schemas.microsoft.com/office/powerpoint/2010/main" val="675020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39</a:t>
            </a:fld>
            <a:endParaRPr lang="pt-BR" altLang="en-US" dirty="0"/>
          </a:p>
        </p:txBody>
      </p:sp>
    </p:spTree>
    <p:extLst>
      <p:ext uri="{BB962C8B-B14F-4D97-AF65-F5344CB8AC3E}">
        <p14:creationId xmlns:p14="http://schemas.microsoft.com/office/powerpoint/2010/main" val="13150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a:t>
            </a:fld>
            <a:endParaRPr lang="pt-BR" altLang="en-US" dirty="0"/>
          </a:p>
        </p:txBody>
      </p:sp>
    </p:spTree>
    <p:extLst>
      <p:ext uri="{BB962C8B-B14F-4D97-AF65-F5344CB8AC3E}">
        <p14:creationId xmlns:p14="http://schemas.microsoft.com/office/powerpoint/2010/main" val="295004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40</a:t>
            </a:fld>
            <a:endParaRPr lang="pt-BR" altLang="en-US" dirty="0"/>
          </a:p>
        </p:txBody>
      </p:sp>
    </p:spTree>
    <p:extLst>
      <p:ext uri="{BB962C8B-B14F-4D97-AF65-F5344CB8AC3E}">
        <p14:creationId xmlns:p14="http://schemas.microsoft.com/office/powerpoint/2010/main" val="44693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p:nvPr>
        </p:nvSpPr>
        <p:spPr>
          <a:ln/>
        </p:spPr>
        <p:txBody>
          <a:bodyPr/>
          <a:lstStyle/>
          <a:p>
            <a:fld id="{E48D5397-9B6D-47BD-B6EA-B38BAA5D62B0}" type="slidenum">
              <a:rPr lang="pt-BR" altLang="en-US"/>
              <a:pPr/>
              <a:t>41</a:t>
            </a:fld>
            <a:endParaRPr lang="pt-BR" altLang="en-US" dirty="0"/>
          </a:p>
        </p:txBody>
      </p:sp>
      <p:sp>
        <p:nvSpPr>
          <p:cNvPr id="71681"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3C3A30F8-9A43-44A8-BC98-866ED6E7627E}" type="slidenum">
              <a:rPr lang="pt-BR" altLang="en-US" sz="1400">
                <a:latin typeface="Times New Roman" panose="02020603050405020304" pitchFamily="18" charset="0"/>
              </a:rPr>
              <a:pPr algn="r"/>
              <a:t>41</a:t>
            </a:fld>
            <a:endParaRPr lang="pt-BR" altLang="en-US" sz="1400" dirty="0">
              <a:latin typeface="Times New Roman" panose="02020603050405020304" pitchFamily="18" charset="0"/>
            </a:endParaRPr>
          </a:p>
        </p:txBody>
      </p:sp>
      <p:sp>
        <p:nvSpPr>
          <p:cNvPr id="71682"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6BF08919-24DD-4951-964B-433564D635E2}" type="slidenum">
              <a:rPr lang="pt-BR" altLang="en-US" sz="1400">
                <a:latin typeface="Times New Roman" panose="02020603050405020304" pitchFamily="18" charset="0"/>
              </a:rPr>
              <a:pPr algn="r"/>
              <a:t>41</a:t>
            </a:fld>
            <a:endParaRPr lang="pt-BR" altLang="en-US" sz="1400" dirty="0">
              <a:latin typeface="Times New Roman" panose="02020603050405020304" pitchFamily="18" charset="0"/>
            </a:endParaRPr>
          </a:p>
        </p:txBody>
      </p:sp>
      <p:sp>
        <p:nvSpPr>
          <p:cNvPr id="71683"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C5AB3CED-B43E-42F6-ACEE-EBE86C9E85F7}" type="slidenum">
              <a:rPr lang="pt-BR" altLang="en-US" sz="1400">
                <a:latin typeface="Times New Roman" panose="02020603050405020304" pitchFamily="18" charset="0"/>
              </a:rPr>
              <a:pPr algn="r"/>
              <a:t>41</a:t>
            </a:fld>
            <a:endParaRPr lang="pt-BR" altLang="en-US" sz="1400" dirty="0">
              <a:latin typeface="Times New Roman" panose="02020603050405020304" pitchFamily="18" charset="0"/>
            </a:endParaRPr>
          </a:p>
        </p:txBody>
      </p:sp>
      <p:sp>
        <p:nvSpPr>
          <p:cNvPr id="71684" name="Rectangle 4"/>
          <p:cNvSpPr txBox="1">
            <a:spLocks noGrp="1" noRot="1" noChangeAspect="1" noChangeArrowheads="1"/>
          </p:cNvSpPr>
          <p:nvPr>
            <p:ph type="sldImg"/>
          </p:nvPr>
        </p:nvSpPr>
        <p:spPr bwMode="auto">
          <a:xfrm>
            <a:off x="219075" y="812800"/>
            <a:ext cx="7119938"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5"/>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19145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42</a:t>
            </a:fld>
            <a:endParaRPr lang="pt-BR" altLang="en-US" dirty="0"/>
          </a:p>
        </p:txBody>
      </p:sp>
    </p:spTree>
    <p:extLst>
      <p:ext uri="{BB962C8B-B14F-4D97-AF65-F5344CB8AC3E}">
        <p14:creationId xmlns:p14="http://schemas.microsoft.com/office/powerpoint/2010/main" val="3653659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43</a:t>
            </a:fld>
            <a:endParaRPr lang="pt-BR" altLang="en-US" dirty="0"/>
          </a:p>
        </p:txBody>
      </p:sp>
    </p:spTree>
    <p:extLst>
      <p:ext uri="{BB962C8B-B14F-4D97-AF65-F5344CB8AC3E}">
        <p14:creationId xmlns:p14="http://schemas.microsoft.com/office/powerpoint/2010/main" val="3911866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44</a:t>
            </a:fld>
            <a:endParaRPr lang="pt-BR" altLang="en-US" dirty="0"/>
          </a:p>
        </p:txBody>
      </p:sp>
    </p:spTree>
    <p:extLst>
      <p:ext uri="{BB962C8B-B14F-4D97-AF65-F5344CB8AC3E}">
        <p14:creationId xmlns:p14="http://schemas.microsoft.com/office/powerpoint/2010/main" val="782455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45</a:t>
            </a:fld>
            <a:endParaRPr lang="pt-BR" altLang="en-US" dirty="0"/>
          </a:p>
        </p:txBody>
      </p:sp>
    </p:spTree>
    <p:extLst>
      <p:ext uri="{BB962C8B-B14F-4D97-AF65-F5344CB8AC3E}">
        <p14:creationId xmlns:p14="http://schemas.microsoft.com/office/powerpoint/2010/main" val="1434917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46</a:t>
            </a:fld>
            <a:endParaRPr lang="pt-BR" altLang="en-US" dirty="0"/>
          </a:p>
        </p:txBody>
      </p:sp>
    </p:spTree>
    <p:extLst>
      <p:ext uri="{BB962C8B-B14F-4D97-AF65-F5344CB8AC3E}">
        <p14:creationId xmlns:p14="http://schemas.microsoft.com/office/powerpoint/2010/main" val="525664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47</a:t>
            </a:fld>
            <a:endParaRPr lang="pt-BR" altLang="en-US" dirty="0"/>
          </a:p>
        </p:txBody>
      </p:sp>
    </p:spTree>
    <p:extLst>
      <p:ext uri="{BB962C8B-B14F-4D97-AF65-F5344CB8AC3E}">
        <p14:creationId xmlns:p14="http://schemas.microsoft.com/office/powerpoint/2010/main" val="2226587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48</a:t>
            </a:fld>
            <a:endParaRPr lang="pt-BR" altLang="en-US" dirty="0"/>
          </a:p>
        </p:txBody>
      </p:sp>
    </p:spTree>
    <p:extLst>
      <p:ext uri="{BB962C8B-B14F-4D97-AF65-F5344CB8AC3E}">
        <p14:creationId xmlns:p14="http://schemas.microsoft.com/office/powerpoint/2010/main" val="3520947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49</a:t>
            </a:fld>
            <a:endParaRPr lang="pt-BR" altLang="en-US" dirty="0"/>
          </a:p>
        </p:txBody>
      </p:sp>
    </p:spTree>
    <p:extLst>
      <p:ext uri="{BB962C8B-B14F-4D97-AF65-F5344CB8AC3E}">
        <p14:creationId xmlns:p14="http://schemas.microsoft.com/office/powerpoint/2010/main" val="394613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a:t>
            </a:fld>
            <a:endParaRPr lang="pt-BR" altLang="en-US" dirty="0"/>
          </a:p>
        </p:txBody>
      </p:sp>
    </p:spTree>
    <p:extLst>
      <p:ext uri="{BB962C8B-B14F-4D97-AF65-F5344CB8AC3E}">
        <p14:creationId xmlns:p14="http://schemas.microsoft.com/office/powerpoint/2010/main" val="3351860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50</a:t>
            </a:fld>
            <a:endParaRPr lang="pt-BR" altLang="en-US" dirty="0"/>
          </a:p>
        </p:txBody>
      </p:sp>
    </p:spTree>
    <p:extLst>
      <p:ext uri="{BB962C8B-B14F-4D97-AF65-F5344CB8AC3E}">
        <p14:creationId xmlns:p14="http://schemas.microsoft.com/office/powerpoint/2010/main" val="876690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51</a:t>
            </a:fld>
            <a:endParaRPr lang="pt-BR" altLang="en-US" dirty="0"/>
          </a:p>
        </p:txBody>
      </p:sp>
    </p:spTree>
    <p:extLst>
      <p:ext uri="{BB962C8B-B14F-4D97-AF65-F5344CB8AC3E}">
        <p14:creationId xmlns:p14="http://schemas.microsoft.com/office/powerpoint/2010/main" val="2314384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p:nvPr>
        </p:nvSpPr>
        <p:spPr>
          <a:ln/>
        </p:spPr>
        <p:txBody>
          <a:bodyPr/>
          <a:lstStyle/>
          <a:p>
            <a:fld id="{7D1FEDDC-7017-4D35-B580-FB9B75E2B0D2}" type="slidenum">
              <a:rPr lang="pt-BR" altLang="en-US"/>
              <a:pPr/>
              <a:t>52</a:t>
            </a:fld>
            <a:endParaRPr lang="pt-BR" altLang="en-US" dirty="0"/>
          </a:p>
        </p:txBody>
      </p:sp>
      <p:sp>
        <p:nvSpPr>
          <p:cNvPr id="79873"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507E34EB-DB37-4A88-9FAE-56A486D20549}" type="slidenum">
              <a:rPr lang="pt-BR" altLang="en-US" sz="1400">
                <a:latin typeface="Times New Roman" panose="02020603050405020304" pitchFamily="18" charset="0"/>
              </a:rPr>
              <a:pPr algn="r"/>
              <a:t>52</a:t>
            </a:fld>
            <a:endParaRPr lang="pt-BR" altLang="en-US" sz="1400" dirty="0">
              <a:latin typeface="Times New Roman" panose="02020603050405020304" pitchFamily="18" charset="0"/>
            </a:endParaRPr>
          </a:p>
        </p:txBody>
      </p:sp>
      <p:sp>
        <p:nvSpPr>
          <p:cNvPr id="79874"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345522F7-D7C4-4B48-9553-FD9D12C7BE7E}" type="slidenum">
              <a:rPr lang="pt-BR" altLang="en-US" sz="1400">
                <a:latin typeface="Times New Roman" panose="02020603050405020304" pitchFamily="18" charset="0"/>
              </a:rPr>
              <a:pPr algn="r"/>
              <a:t>52</a:t>
            </a:fld>
            <a:endParaRPr lang="pt-BR" altLang="en-US" sz="1400" dirty="0">
              <a:latin typeface="Times New Roman" panose="02020603050405020304" pitchFamily="18" charset="0"/>
            </a:endParaRPr>
          </a:p>
        </p:txBody>
      </p:sp>
      <p:sp>
        <p:nvSpPr>
          <p:cNvPr id="79875"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70415293-5386-4284-8149-B6C4BE6D69A1}" type="slidenum">
              <a:rPr lang="pt-BR" altLang="en-US" sz="1400">
                <a:latin typeface="Times New Roman" panose="02020603050405020304" pitchFamily="18" charset="0"/>
              </a:rPr>
              <a:pPr algn="r"/>
              <a:t>52</a:t>
            </a:fld>
            <a:endParaRPr lang="pt-BR" altLang="en-US" sz="1400" dirty="0">
              <a:latin typeface="Times New Roman" panose="02020603050405020304" pitchFamily="18" charset="0"/>
            </a:endParaRPr>
          </a:p>
        </p:txBody>
      </p:sp>
      <p:sp>
        <p:nvSpPr>
          <p:cNvPr id="79876" name="Rectangle 4"/>
          <p:cNvSpPr txBox="1">
            <a:spLocks noGrp="1" noRot="1" noChangeAspect="1" noChangeArrowheads="1"/>
          </p:cNvSpPr>
          <p:nvPr>
            <p:ph type="sldImg"/>
          </p:nvPr>
        </p:nvSpPr>
        <p:spPr bwMode="auto">
          <a:xfrm>
            <a:off x="219075" y="812800"/>
            <a:ext cx="7119938"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5"/>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867621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53</a:t>
            </a:fld>
            <a:endParaRPr lang="pt-BR" altLang="en-US" dirty="0"/>
          </a:p>
        </p:txBody>
      </p:sp>
    </p:spTree>
    <p:extLst>
      <p:ext uri="{BB962C8B-B14F-4D97-AF65-F5344CB8AC3E}">
        <p14:creationId xmlns:p14="http://schemas.microsoft.com/office/powerpoint/2010/main" val="3039717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54</a:t>
            </a:fld>
            <a:endParaRPr lang="pt-BR" altLang="en-US" dirty="0"/>
          </a:p>
        </p:txBody>
      </p:sp>
    </p:spTree>
    <p:extLst>
      <p:ext uri="{BB962C8B-B14F-4D97-AF65-F5344CB8AC3E}">
        <p14:creationId xmlns:p14="http://schemas.microsoft.com/office/powerpoint/2010/main" val="2915181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55</a:t>
            </a:fld>
            <a:endParaRPr lang="pt-BR" altLang="en-US" dirty="0"/>
          </a:p>
        </p:txBody>
      </p:sp>
    </p:spTree>
    <p:extLst>
      <p:ext uri="{BB962C8B-B14F-4D97-AF65-F5344CB8AC3E}">
        <p14:creationId xmlns:p14="http://schemas.microsoft.com/office/powerpoint/2010/main" val="3995172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56</a:t>
            </a:fld>
            <a:endParaRPr lang="pt-BR" altLang="en-US" dirty="0"/>
          </a:p>
        </p:txBody>
      </p:sp>
    </p:spTree>
    <p:extLst>
      <p:ext uri="{BB962C8B-B14F-4D97-AF65-F5344CB8AC3E}">
        <p14:creationId xmlns:p14="http://schemas.microsoft.com/office/powerpoint/2010/main" val="364172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57</a:t>
            </a:fld>
            <a:endParaRPr lang="pt-BR" altLang="en-US" dirty="0"/>
          </a:p>
        </p:txBody>
      </p:sp>
    </p:spTree>
    <p:extLst>
      <p:ext uri="{BB962C8B-B14F-4D97-AF65-F5344CB8AC3E}">
        <p14:creationId xmlns:p14="http://schemas.microsoft.com/office/powerpoint/2010/main" val="4070817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6"/>
          <p:cNvSpPr>
            <a:spLocks noGrp="1" noChangeArrowheads="1"/>
          </p:cNvSpPr>
          <p:nvPr>
            <p:ph type="sldNum"/>
          </p:nvPr>
        </p:nvSpPr>
        <p:spPr>
          <a:ln/>
        </p:spPr>
        <p:txBody>
          <a:bodyPr/>
          <a:lstStyle/>
          <a:p>
            <a:fld id="{A617692B-56B3-460E-A434-5D3B0BB816FE}" type="slidenum">
              <a:rPr lang="pt-BR" altLang="en-US"/>
              <a:pPr/>
              <a:t>64</a:t>
            </a:fld>
            <a:endParaRPr lang="pt-BR" altLang="en-US" dirty="0"/>
          </a:p>
        </p:txBody>
      </p:sp>
      <p:sp>
        <p:nvSpPr>
          <p:cNvPr id="86017"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BCA6A7AF-63C6-48F5-9245-7FE70E1E889D}" type="slidenum">
              <a:rPr lang="pt-BR" altLang="en-US" sz="1400">
                <a:latin typeface="Times New Roman" panose="02020603050405020304" pitchFamily="18" charset="0"/>
              </a:rPr>
              <a:pPr algn="r"/>
              <a:t>64</a:t>
            </a:fld>
            <a:endParaRPr lang="pt-BR" altLang="en-US" sz="1400" dirty="0">
              <a:latin typeface="Times New Roman" panose="02020603050405020304" pitchFamily="18" charset="0"/>
            </a:endParaRPr>
          </a:p>
        </p:txBody>
      </p:sp>
      <p:sp>
        <p:nvSpPr>
          <p:cNvPr id="86018" name="Rectangle 2"/>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algn="r"/>
            <a:fld id="{DF14C0BC-33E0-4BBB-87D0-E9DE580BC7A1}" type="slidenum">
              <a:rPr lang="pt-BR" altLang="en-US" sz="1400">
                <a:latin typeface="Times New Roman" panose="02020603050405020304" pitchFamily="18" charset="0"/>
              </a:rPr>
              <a:pPr algn="r"/>
              <a:t>64</a:t>
            </a:fld>
            <a:endParaRPr lang="pt-BR" altLang="en-US" sz="1400" dirty="0">
              <a:latin typeface="Times New Roman" panose="02020603050405020304" pitchFamily="18" charset="0"/>
            </a:endParaRPr>
          </a:p>
        </p:txBody>
      </p:sp>
      <p:sp>
        <p:nvSpPr>
          <p:cNvPr id="86019" name="Rectangle 3"/>
          <p:cNvSpPr>
            <a:spLocks noChangeArrowheads="1"/>
          </p:cNvSpPr>
          <p:nvPr/>
        </p:nvSpPr>
        <p:spPr bwMode="auto">
          <a:xfrm>
            <a:off x="4278313" y="10156825"/>
            <a:ext cx="3271837"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FF5C7317-5202-4D3F-9BC8-66C51B23CA20}" type="slidenum">
              <a:rPr lang="pt-BR" altLang="en-US" sz="1400">
                <a:latin typeface="Times New Roman" panose="02020603050405020304" pitchFamily="18" charset="0"/>
              </a:rPr>
              <a:pPr algn="r"/>
              <a:t>64</a:t>
            </a:fld>
            <a:endParaRPr lang="pt-BR" altLang="en-US" sz="1400" dirty="0">
              <a:latin typeface="Times New Roman" panose="02020603050405020304" pitchFamily="18" charset="0"/>
            </a:endParaRPr>
          </a:p>
        </p:txBody>
      </p:sp>
      <p:sp>
        <p:nvSpPr>
          <p:cNvPr id="86020" name="Rectangle 4"/>
          <p:cNvSpPr>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r"/>
            <a:fld id="{704E5320-6F9B-4B6B-B37F-1A60845132D3}" type="slidenum">
              <a:rPr lang="pt-BR" altLang="en-US" sz="1400">
                <a:latin typeface="Times New Roman" panose="02020603050405020304" pitchFamily="18" charset="0"/>
              </a:rPr>
              <a:pPr algn="r"/>
              <a:t>64</a:t>
            </a:fld>
            <a:endParaRPr lang="pt-BR" altLang="en-US" sz="1400" dirty="0">
              <a:latin typeface="Times New Roman" panose="02020603050405020304" pitchFamily="18" charset="0"/>
            </a:endParaRPr>
          </a:p>
        </p:txBody>
      </p:sp>
      <p:sp>
        <p:nvSpPr>
          <p:cNvPr id="86021" name="Rectangle 5"/>
          <p:cNvSpPr txBox="1">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2" name="Rectangle 6"/>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33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6</a:t>
            </a:fld>
            <a:endParaRPr lang="pt-BR" altLang="en-US" dirty="0"/>
          </a:p>
        </p:txBody>
      </p:sp>
    </p:spTree>
    <p:extLst>
      <p:ext uri="{BB962C8B-B14F-4D97-AF65-F5344CB8AC3E}">
        <p14:creationId xmlns:p14="http://schemas.microsoft.com/office/powerpoint/2010/main" val="237218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7</a:t>
            </a:fld>
            <a:endParaRPr lang="pt-BR" altLang="en-US" dirty="0"/>
          </a:p>
        </p:txBody>
      </p:sp>
    </p:spTree>
    <p:extLst>
      <p:ext uri="{BB962C8B-B14F-4D97-AF65-F5344CB8AC3E}">
        <p14:creationId xmlns:p14="http://schemas.microsoft.com/office/powerpoint/2010/main" val="46053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8</a:t>
            </a:fld>
            <a:endParaRPr lang="pt-BR" altLang="en-US" dirty="0"/>
          </a:p>
        </p:txBody>
      </p:sp>
    </p:spTree>
    <p:extLst>
      <p:ext uri="{BB962C8B-B14F-4D97-AF65-F5344CB8AC3E}">
        <p14:creationId xmlns:p14="http://schemas.microsoft.com/office/powerpoint/2010/main" val="353967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9075" y="812800"/>
            <a:ext cx="7119938" cy="4006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fld id="{1667D2A4-FD9C-4EDB-B156-C3BB5BAF6700}" type="slidenum">
              <a:rPr lang="pt-BR" altLang="en-US" smtClean="0"/>
              <a:pPr/>
              <a:t>9</a:t>
            </a:fld>
            <a:endParaRPr lang="pt-BR" altLang="en-US" dirty="0"/>
          </a:p>
        </p:txBody>
      </p:sp>
    </p:spTree>
    <p:extLst>
      <p:ext uri="{BB962C8B-B14F-4D97-AF65-F5344CB8AC3E}">
        <p14:creationId xmlns:p14="http://schemas.microsoft.com/office/powerpoint/2010/main" val="80671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2288"/>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9FA1E485-3F71-4812-AB79-563A1CF8FD83}" type="slidenum">
              <a:rPr lang="pt-BR" altLang="en-US"/>
              <a:pPr/>
              <a:t>‹nº›</a:t>
            </a:fld>
            <a:endParaRPr lang="pt-BR" altLang="en-US" dirty="0"/>
          </a:p>
        </p:txBody>
      </p:sp>
    </p:spTree>
    <p:extLst>
      <p:ext uri="{BB962C8B-B14F-4D97-AF65-F5344CB8AC3E}">
        <p14:creationId xmlns:p14="http://schemas.microsoft.com/office/powerpoint/2010/main" val="174308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D14A5CA2-FC15-4C3F-B883-56738AA7E710}" type="slidenum">
              <a:rPr lang="pt-BR" altLang="en-US"/>
              <a:pPr/>
              <a:t>‹nº›</a:t>
            </a:fld>
            <a:endParaRPr lang="pt-BR" altLang="en-US" dirty="0"/>
          </a:p>
        </p:txBody>
      </p:sp>
    </p:spTree>
    <p:extLst>
      <p:ext uri="{BB962C8B-B14F-4D97-AF65-F5344CB8AC3E}">
        <p14:creationId xmlns:p14="http://schemas.microsoft.com/office/powerpoint/2010/main" val="1603687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788"/>
            <a:ext cx="2055813" cy="3979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788"/>
            <a:ext cx="6019800" cy="39798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17DD94B4-1E97-4F42-BE92-D9A12FB7866B}" type="slidenum">
              <a:rPr lang="pt-BR" altLang="en-US"/>
              <a:pPr/>
              <a:t>‹nº›</a:t>
            </a:fld>
            <a:endParaRPr lang="pt-BR" altLang="en-US" dirty="0"/>
          </a:p>
        </p:txBody>
      </p:sp>
    </p:spTree>
    <p:extLst>
      <p:ext uri="{BB962C8B-B14F-4D97-AF65-F5344CB8AC3E}">
        <p14:creationId xmlns:p14="http://schemas.microsoft.com/office/powerpoint/2010/main" val="133048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2288"/>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1C838530-FD9C-4EAD-87D9-1D1889FE99A0}" type="slidenum">
              <a:rPr lang="pt-BR" altLang="en-US"/>
              <a:pPr/>
              <a:t>‹nº›</a:t>
            </a:fld>
            <a:endParaRPr lang="pt-BR" altLang="en-US" dirty="0"/>
          </a:p>
        </p:txBody>
      </p:sp>
    </p:spTree>
    <p:extLst>
      <p:ext uri="{BB962C8B-B14F-4D97-AF65-F5344CB8AC3E}">
        <p14:creationId xmlns:p14="http://schemas.microsoft.com/office/powerpoint/2010/main" val="294220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7335DAC9-D568-44E7-B3E0-1828A598F00B}" type="slidenum">
              <a:rPr lang="pt-BR" altLang="en-US"/>
              <a:pPr/>
              <a:t>‹nº›</a:t>
            </a:fld>
            <a:endParaRPr lang="pt-BR" altLang="en-US" dirty="0"/>
          </a:p>
        </p:txBody>
      </p:sp>
    </p:spTree>
    <p:extLst>
      <p:ext uri="{BB962C8B-B14F-4D97-AF65-F5344CB8AC3E}">
        <p14:creationId xmlns:p14="http://schemas.microsoft.com/office/powerpoint/2010/main" val="307698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3288"/>
            <a:ext cx="7886700" cy="11255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idx="10"/>
          </p:nvPr>
        </p:nvSpPr>
        <p:spPr/>
        <p:txBody>
          <a:bodyPr/>
          <a:lstStyle>
            <a:lvl1pPr>
              <a:defRPr/>
            </a:lvl1pPr>
          </a:lstStyle>
          <a:p>
            <a:fld id="{1E2308E2-64B7-4BB7-B331-094FE7F17B58}" type="slidenum">
              <a:rPr lang="pt-BR" altLang="en-US"/>
              <a:pPr/>
              <a:t>‹nº›</a:t>
            </a:fld>
            <a:endParaRPr lang="pt-BR" altLang="en-US" dirty="0"/>
          </a:p>
        </p:txBody>
      </p:sp>
    </p:spTree>
    <p:extLst>
      <p:ext uri="{BB962C8B-B14F-4D97-AF65-F5344CB8AC3E}">
        <p14:creationId xmlns:p14="http://schemas.microsoft.com/office/powerpoint/2010/main" val="402884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20FF59E3-DD12-4904-8CE5-120ABD5FA538}" type="slidenum">
              <a:rPr lang="pt-BR" altLang="en-US"/>
              <a:pPr/>
              <a:t>‹nº›</a:t>
            </a:fld>
            <a:endParaRPr lang="pt-BR" altLang="en-US" dirty="0"/>
          </a:p>
        </p:txBody>
      </p:sp>
    </p:spTree>
    <p:extLst>
      <p:ext uri="{BB962C8B-B14F-4D97-AF65-F5344CB8AC3E}">
        <p14:creationId xmlns:p14="http://schemas.microsoft.com/office/powerpoint/2010/main" val="379508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3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3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1150ECA9-A519-4968-9C1D-D6825A40D366}" type="slidenum">
              <a:rPr lang="pt-BR" altLang="en-US"/>
              <a:pPr/>
              <a:t>‹nº›</a:t>
            </a:fld>
            <a:endParaRPr lang="pt-BR" altLang="en-US" dirty="0"/>
          </a:p>
        </p:txBody>
      </p:sp>
    </p:spTree>
    <p:extLst>
      <p:ext uri="{BB962C8B-B14F-4D97-AF65-F5344CB8AC3E}">
        <p14:creationId xmlns:p14="http://schemas.microsoft.com/office/powerpoint/2010/main" val="2564065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8C109E9D-DFBF-404B-8BF9-AE199246AC5C}" type="slidenum">
              <a:rPr lang="pt-BR" altLang="en-US"/>
              <a:pPr/>
              <a:t>‹nº›</a:t>
            </a:fld>
            <a:endParaRPr lang="pt-BR" altLang="en-US" dirty="0"/>
          </a:p>
        </p:txBody>
      </p:sp>
    </p:spTree>
    <p:extLst>
      <p:ext uri="{BB962C8B-B14F-4D97-AF65-F5344CB8AC3E}">
        <p14:creationId xmlns:p14="http://schemas.microsoft.com/office/powerpoint/2010/main" val="29654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96EE433C-5C49-4470-BA5A-FF00A3741586}" type="slidenum">
              <a:rPr lang="pt-BR" altLang="en-US"/>
              <a:pPr/>
              <a:t>‹nº›</a:t>
            </a:fld>
            <a:endParaRPr lang="pt-BR" altLang="en-US" dirty="0"/>
          </a:p>
        </p:txBody>
      </p:sp>
    </p:spTree>
    <p:extLst>
      <p:ext uri="{BB962C8B-B14F-4D97-AF65-F5344CB8AC3E}">
        <p14:creationId xmlns:p14="http://schemas.microsoft.com/office/powerpoint/2010/main" val="2394776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idx="10"/>
          </p:nvPr>
        </p:nvSpPr>
        <p:spPr/>
        <p:txBody>
          <a:bodyPr/>
          <a:lstStyle>
            <a:lvl1pPr>
              <a:defRPr/>
            </a:lvl1pPr>
          </a:lstStyle>
          <a:p>
            <a:fld id="{FB15467E-E8E0-4C6B-9B55-D94078EC6BC3}" type="slidenum">
              <a:rPr lang="pt-BR" altLang="en-US"/>
              <a:pPr/>
              <a:t>‹nº›</a:t>
            </a:fld>
            <a:endParaRPr lang="pt-BR" altLang="en-US" dirty="0"/>
          </a:p>
        </p:txBody>
      </p:sp>
    </p:spTree>
    <p:extLst>
      <p:ext uri="{BB962C8B-B14F-4D97-AF65-F5344CB8AC3E}">
        <p14:creationId xmlns:p14="http://schemas.microsoft.com/office/powerpoint/2010/main" val="179475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4A265A6A-E59C-4F95-80AA-6660340D4429}" type="slidenum">
              <a:rPr lang="pt-BR" altLang="en-US"/>
              <a:pPr/>
              <a:t>‹nº›</a:t>
            </a:fld>
            <a:endParaRPr lang="pt-BR" altLang="en-US" dirty="0"/>
          </a:p>
        </p:txBody>
      </p:sp>
    </p:spTree>
    <p:extLst>
      <p:ext uri="{BB962C8B-B14F-4D97-AF65-F5344CB8AC3E}">
        <p14:creationId xmlns:p14="http://schemas.microsoft.com/office/powerpoint/2010/main" val="3231592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idx="10"/>
          </p:nvPr>
        </p:nvSpPr>
        <p:spPr/>
        <p:txBody>
          <a:bodyPr/>
          <a:lstStyle>
            <a:lvl1pPr>
              <a:defRPr/>
            </a:lvl1pPr>
          </a:lstStyle>
          <a:p>
            <a:fld id="{F762B4B6-2111-4D22-8D6F-9C9CE9E4E083}" type="slidenum">
              <a:rPr lang="pt-BR" altLang="en-US"/>
              <a:pPr/>
              <a:t>‹nº›</a:t>
            </a:fld>
            <a:endParaRPr lang="pt-BR" altLang="en-US" dirty="0"/>
          </a:p>
        </p:txBody>
      </p:sp>
    </p:spTree>
    <p:extLst>
      <p:ext uri="{BB962C8B-B14F-4D97-AF65-F5344CB8AC3E}">
        <p14:creationId xmlns:p14="http://schemas.microsoft.com/office/powerpoint/2010/main" val="249366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213FA7C6-90F0-45FB-A3CA-6B42985F5E09}" type="slidenum">
              <a:rPr lang="pt-BR" altLang="en-US"/>
              <a:pPr/>
              <a:t>‹nº›</a:t>
            </a:fld>
            <a:endParaRPr lang="pt-BR" altLang="en-US" dirty="0"/>
          </a:p>
        </p:txBody>
      </p:sp>
    </p:spTree>
    <p:extLst>
      <p:ext uri="{BB962C8B-B14F-4D97-AF65-F5344CB8AC3E}">
        <p14:creationId xmlns:p14="http://schemas.microsoft.com/office/powerpoint/2010/main" val="425226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788"/>
            <a:ext cx="2055813" cy="3979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788"/>
            <a:ext cx="6019800" cy="39798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F90979AF-22B6-4CB9-BB80-82DD2FC4D501}" type="slidenum">
              <a:rPr lang="pt-BR" altLang="en-US"/>
              <a:pPr/>
              <a:t>‹nº›</a:t>
            </a:fld>
            <a:endParaRPr lang="pt-BR" altLang="en-US" dirty="0"/>
          </a:p>
        </p:txBody>
      </p:sp>
    </p:spTree>
    <p:extLst>
      <p:ext uri="{BB962C8B-B14F-4D97-AF65-F5344CB8AC3E}">
        <p14:creationId xmlns:p14="http://schemas.microsoft.com/office/powerpoint/2010/main" val="122785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3288"/>
            <a:ext cx="7886700" cy="11255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idx="10"/>
          </p:nvPr>
        </p:nvSpPr>
        <p:spPr/>
        <p:txBody>
          <a:bodyPr/>
          <a:lstStyle>
            <a:lvl1pPr>
              <a:defRPr/>
            </a:lvl1pPr>
          </a:lstStyle>
          <a:p>
            <a:fld id="{57B24BE4-22FE-43A3-86DF-94E783282A1E}" type="slidenum">
              <a:rPr lang="pt-BR" altLang="en-US"/>
              <a:pPr/>
              <a:t>‹nº›</a:t>
            </a:fld>
            <a:endParaRPr lang="pt-BR" altLang="en-US" dirty="0"/>
          </a:p>
        </p:txBody>
      </p:sp>
    </p:spTree>
    <p:extLst>
      <p:ext uri="{BB962C8B-B14F-4D97-AF65-F5344CB8AC3E}">
        <p14:creationId xmlns:p14="http://schemas.microsoft.com/office/powerpoint/2010/main" val="259781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3BF105F4-C01C-4253-AC1E-8CEE3AC7BEAD}" type="slidenum">
              <a:rPr lang="pt-BR" altLang="en-US"/>
              <a:pPr/>
              <a:t>‹nº›</a:t>
            </a:fld>
            <a:endParaRPr lang="pt-BR" altLang="en-US" dirty="0"/>
          </a:p>
        </p:txBody>
      </p:sp>
    </p:spTree>
    <p:extLst>
      <p:ext uri="{BB962C8B-B14F-4D97-AF65-F5344CB8AC3E}">
        <p14:creationId xmlns:p14="http://schemas.microsoft.com/office/powerpoint/2010/main" val="368057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3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3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7D34E660-6A29-4E57-98F3-EB6052A1AA32}" type="slidenum">
              <a:rPr lang="pt-BR" altLang="en-US"/>
              <a:pPr/>
              <a:t>‹nº›</a:t>
            </a:fld>
            <a:endParaRPr lang="pt-BR" altLang="en-US" dirty="0"/>
          </a:p>
        </p:txBody>
      </p:sp>
    </p:spTree>
    <p:extLst>
      <p:ext uri="{BB962C8B-B14F-4D97-AF65-F5344CB8AC3E}">
        <p14:creationId xmlns:p14="http://schemas.microsoft.com/office/powerpoint/2010/main" val="183720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3C4E0101-ECFE-4AD3-9745-91E65D405855}" type="slidenum">
              <a:rPr lang="pt-BR" altLang="en-US"/>
              <a:pPr/>
              <a:t>‹nº›</a:t>
            </a:fld>
            <a:endParaRPr lang="pt-BR" altLang="en-US" dirty="0"/>
          </a:p>
        </p:txBody>
      </p:sp>
    </p:spTree>
    <p:extLst>
      <p:ext uri="{BB962C8B-B14F-4D97-AF65-F5344CB8AC3E}">
        <p14:creationId xmlns:p14="http://schemas.microsoft.com/office/powerpoint/2010/main" val="225116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ED444A20-D5F0-4F3B-91C7-6318B5E17F48}" type="slidenum">
              <a:rPr lang="pt-BR" altLang="en-US"/>
              <a:pPr/>
              <a:t>‹nº›</a:t>
            </a:fld>
            <a:endParaRPr lang="pt-BR" altLang="en-US" dirty="0"/>
          </a:p>
        </p:txBody>
      </p:sp>
    </p:spTree>
    <p:extLst>
      <p:ext uri="{BB962C8B-B14F-4D97-AF65-F5344CB8AC3E}">
        <p14:creationId xmlns:p14="http://schemas.microsoft.com/office/powerpoint/2010/main" val="219614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idx="10"/>
          </p:nvPr>
        </p:nvSpPr>
        <p:spPr/>
        <p:txBody>
          <a:bodyPr/>
          <a:lstStyle>
            <a:lvl1pPr>
              <a:defRPr/>
            </a:lvl1pPr>
          </a:lstStyle>
          <a:p>
            <a:fld id="{72487D24-0C24-4248-BB2C-A4E11624838E}" type="slidenum">
              <a:rPr lang="pt-BR" altLang="en-US"/>
              <a:pPr/>
              <a:t>‹nº›</a:t>
            </a:fld>
            <a:endParaRPr lang="pt-BR" altLang="en-US" dirty="0"/>
          </a:p>
        </p:txBody>
      </p:sp>
    </p:spTree>
    <p:extLst>
      <p:ext uri="{BB962C8B-B14F-4D97-AF65-F5344CB8AC3E}">
        <p14:creationId xmlns:p14="http://schemas.microsoft.com/office/powerpoint/2010/main" val="260011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idx="10"/>
          </p:nvPr>
        </p:nvSpPr>
        <p:spPr/>
        <p:txBody>
          <a:bodyPr/>
          <a:lstStyle>
            <a:lvl1pPr>
              <a:defRPr/>
            </a:lvl1pPr>
          </a:lstStyle>
          <a:p>
            <a:fld id="{6A13C2DD-6DBC-4A39-8268-73DB4CBB0D1C}" type="slidenum">
              <a:rPr lang="pt-BR" altLang="en-US"/>
              <a:pPr/>
              <a:t>‹nº›</a:t>
            </a:fld>
            <a:endParaRPr lang="pt-BR" altLang="en-US" dirty="0"/>
          </a:p>
        </p:txBody>
      </p:sp>
    </p:spTree>
    <p:extLst>
      <p:ext uri="{BB962C8B-B14F-4D97-AF65-F5344CB8AC3E}">
        <p14:creationId xmlns:p14="http://schemas.microsoft.com/office/powerpoint/2010/main" val="149555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sldNum"/>
          </p:nvPr>
        </p:nvSpPr>
        <p:spPr bwMode="auto">
          <a:xfrm>
            <a:off x="8472488" y="4662488"/>
            <a:ext cx="5334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1440" rIns="90000" bIns="91440" numCol="1" anchor="ctr" anchorCtr="0" compatLnSpc="1">
            <a:prstTxWarp prst="textNoShape">
              <a:avLst/>
            </a:prstTxWarp>
          </a:bodyPr>
          <a:lstStyle>
            <a:lvl1pPr algn="r">
              <a:lnSpc>
                <a:spcPct val="100000"/>
              </a:lnSpc>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sz="1000">
                <a:solidFill>
                  <a:srgbClr val="595959"/>
                </a:solidFill>
                <a:latin typeface="Times New Roman" panose="02020603050405020304" pitchFamily="18" charset="0"/>
              </a:defRPr>
            </a:lvl1pPr>
          </a:lstStyle>
          <a:p>
            <a:fld id="{751A8741-16AE-4E32-B384-F46C9BE1E7AA}" type="slidenum">
              <a:rPr lang="pt-BR" altLang="en-US"/>
              <a:pPr/>
              <a:t>‹nº›</a:t>
            </a:fld>
            <a:endParaRPr lang="pt-BR" altLang="en-US" dirty="0"/>
          </a:p>
        </p:txBody>
      </p:sp>
      <p:sp>
        <p:nvSpPr>
          <p:cNvPr id="1026" name="Rectangle 2"/>
          <p:cNvSpPr>
            <a:spLocks noGrp="1" noChangeArrowheads="1"/>
          </p:cNvSpPr>
          <p:nvPr>
            <p:ph type="title"/>
          </p:nvPr>
        </p:nvSpPr>
        <p:spPr bwMode="auto">
          <a:xfrm>
            <a:off x="457200" y="204788"/>
            <a:ext cx="82280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Clique para editar o formato do texto do título</a:t>
            </a:r>
          </a:p>
        </p:txBody>
      </p:sp>
      <p:sp>
        <p:nvSpPr>
          <p:cNvPr id="1027" name="Rectangle 3"/>
          <p:cNvSpPr>
            <a:spLocks noGrp="1" noChangeArrowheads="1"/>
          </p:cNvSpPr>
          <p:nvPr>
            <p:ph type="body" idx="1"/>
          </p:nvPr>
        </p:nvSpPr>
        <p:spPr bwMode="auto">
          <a:xfrm>
            <a:off x="457200" y="1203325"/>
            <a:ext cx="8228013"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672" rIns="0" bIns="0" numCol="1" anchor="t" anchorCtr="0" compatLnSpc="1">
            <a:prstTxWarp prst="textNoShape">
              <a:avLst/>
            </a:prstTxWarp>
          </a:bodyPr>
          <a:lstStyle/>
          <a:p>
            <a:pPr lvl="0"/>
            <a:r>
              <a:rPr lang="en-GB" altLang="en-US" smtClean="0"/>
              <a:t>Clique para editar o formato do texto da estrutura de tópicos</a:t>
            </a:r>
          </a:p>
          <a:p>
            <a:pPr lvl="1"/>
            <a:r>
              <a:rPr lang="en-GB" altLang="en-US" smtClean="0"/>
              <a:t>2.º nível da estrutura de tópicos</a:t>
            </a:r>
          </a:p>
          <a:p>
            <a:pPr lvl="2"/>
            <a:r>
              <a:rPr lang="en-GB" altLang="en-US" smtClean="0"/>
              <a:t>3.º nível da estrutura de tópicos</a:t>
            </a:r>
          </a:p>
          <a:p>
            <a:pPr lvl="3"/>
            <a:r>
              <a:rPr lang="en-GB" altLang="en-US" smtClean="0"/>
              <a:t>4.º nível da estrutura de tópicos</a:t>
            </a:r>
          </a:p>
          <a:p>
            <a:pPr lvl="4"/>
            <a:r>
              <a:rPr lang="en-GB" altLang="en-US" smtClean="0"/>
              <a:t>5.º nível da estrutura de tópicos</a:t>
            </a:r>
          </a:p>
          <a:p>
            <a:pPr lvl="4"/>
            <a:r>
              <a:rPr lang="en-GB" altLang="en-US" smtClean="0"/>
              <a:t>6.º nível da estrutura de tópicos</a:t>
            </a:r>
          </a:p>
          <a:p>
            <a:pPr lvl="4"/>
            <a:r>
              <a:rPr lang="en-GB" altLang="en-US" smtClean="0"/>
              <a:t>7.º nível da estrutura de tópicos</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marL="742950" indent="-28575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2pPr>
      <a:lvl3pPr marL="11430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3pPr>
      <a:lvl4pPr marL="16002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4pPr>
      <a:lvl5pPr marL="20574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5pPr>
      <a:lvl6pPr marL="25146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6pPr>
      <a:lvl7pPr marL="29718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7pPr>
      <a:lvl8pPr marL="34290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8pPr>
      <a:lvl9pPr marL="38862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76000"/>
        </a:lnSpc>
        <a:spcBef>
          <a:spcPts val="142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49263" rtl="0" fontAlgn="base" hangingPunct="0">
        <a:lnSpc>
          <a:spcPct val="76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hangingPunct="0">
        <a:lnSpc>
          <a:spcPct val="76000"/>
        </a:lnSpc>
        <a:spcBef>
          <a:spcPts val="85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hangingPunct="0">
        <a:lnSpc>
          <a:spcPct val="76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76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Num"/>
          </p:nvPr>
        </p:nvSpPr>
        <p:spPr bwMode="auto">
          <a:xfrm>
            <a:off x="8472488" y="4662488"/>
            <a:ext cx="5334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1440" rIns="90000" bIns="91440" numCol="1" anchor="ctr" anchorCtr="0" compatLnSpc="1">
            <a:prstTxWarp prst="textNoShape">
              <a:avLst/>
            </a:prstTxWarp>
          </a:bodyPr>
          <a:lstStyle>
            <a:lvl1pPr algn="r">
              <a:lnSpc>
                <a:spcPct val="100000"/>
              </a:lnSpc>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sz="1000">
                <a:solidFill>
                  <a:srgbClr val="595959"/>
                </a:solidFill>
                <a:latin typeface="Times New Roman" panose="02020603050405020304" pitchFamily="18" charset="0"/>
              </a:defRPr>
            </a:lvl1pPr>
          </a:lstStyle>
          <a:p>
            <a:fld id="{5AAD550B-9B24-45C6-A627-58631CAB99B3}" type="slidenum">
              <a:rPr lang="pt-BR" altLang="en-US"/>
              <a:pPr/>
              <a:t>‹nº›</a:t>
            </a:fld>
            <a:endParaRPr lang="pt-BR" altLang="en-US" dirty="0"/>
          </a:p>
        </p:txBody>
      </p:sp>
      <p:sp>
        <p:nvSpPr>
          <p:cNvPr id="2050" name="Rectangle 2"/>
          <p:cNvSpPr>
            <a:spLocks noGrp="1" noChangeArrowheads="1"/>
          </p:cNvSpPr>
          <p:nvPr>
            <p:ph type="title"/>
          </p:nvPr>
        </p:nvSpPr>
        <p:spPr bwMode="auto">
          <a:xfrm>
            <a:off x="457200" y="204788"/>
            <a:ext cx="82280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Clique para editar o formato do texto do título</a:t>
            </a:r>
          </a:p>
        </p:txBody>
      </p:sp>
      <p:sp>
        <p:nvSpPr>
          <p:cNvPr id="2051" name="Rectangle 3"/>
          <p:cNvSpPr>
            <a:spLocks noGrp="1" noChangeArrowheads="1"/>
          </p:cNvSpPr>
          <p:nvPr>
            <p:ph type="body" idx="1"/>
          </p:nvPr>
        </p:nvSpPr>
        <p:spPr bwMode="auto">
          <a:xfrm>
            <a:off x="457200" y="1203325"/>
            <a:ext cx="8228013"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672" rIns="0" bIns="0" numCol="1" anchor="t" anchorCtr="0" compatLnSpc="1">
            <a:prstTxWarp prst="textNoShape">
              <a:avLst/>
            </a:prstTxWarp>
          </a:bodyPr>
          <a:lstStyle/>
          <a:p>
            <a:pPr lvl="0"/>
            <a:r>
              <a:rPr lang="en-GB" altLang="en-US" smtClean="0"/>
              <a:t>Clique para editar o formato do texto da estrutura de tópicos</a:t>
            </a:r>
          </a:p>
          <a:p>
            <a:pPr lvl="1"/>
            <a:r>
              <a:rPr lang="en-GB" altLang="en-US" smtClean="0"/>
              <a:t>2.º nível da estrutura de tópicos</a:t>
            </a:r>
          </a:p>
          <a:p>
            <a:pPr lvl="2"/>
            <a:r>
              <a:rPr lang="en-GB" altLang="en-US" smtClean="0"/>
              <a:t>3.º nível da estrutura de tópicos</a:t>
            </a:r>
          </a:p>
          <a:p>
            <a:pPr lvl="3"/>
            <a:r>
              <a:rPr lang="en-GB" altLang="en-US" smtClean="0"/>
              <a:t>4.º nível da estrutura de tópicos</a:t>
            </a:r>
          </a:p>
          <a:p>
            <a:pPr lvl="4"/>
            <a:r>
              <a:rPr lang="en-GB" altLang="en-US" smtClean="0"/>
              <a:t>5.º nível da estrutura de tópicos</a:t>
            </a:r>
          </a:p>
          <a:p>
            <a:pPr lvl="4"/>
            <a:r>
              <a:rPr lang="en-GB" altLang="en-US" smtClean="0"/>
              <a:t>6.º nível da estrutura de tópicos</a:t>
            </a:r>
          </a:p>
          <a:p>
            <a:pPr lvl="4"/>
            <a:r>
              <a:rPr lang="en-GB" altLang="en-US" smtClean="0"/>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marL="742950" indent="-28575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2pPr>
      <a:lvl3pPr marL="11430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3pPr>
      <a:lvl4pPr marL="16002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4pPr>
      <a:lvl5pPr marL="20574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5pPr>
      <a:lvl6pPr marL="25146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6pPr>
      <a:lvl7pPr marL="29718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7pPr>
      <a:lvl8pPr marL="34290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8pPr>
      <a:lvl9pPr marL="38862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76000"/>
        </a:lnSpc>
        <a:spcBef>
          <a:spcPts val="142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49263" rtl="0" fontAlgn="base" hangingPunct="0">
        <a:lnSpc>
          <a:spcPct val="76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hangingPunct="0">
        <a:lnSpc>
          <a:spcPct val="76000"/>
        </a:lnSpc>
        <a:spcBef>
          <a:spcPts val="85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hangingPunct="0">
        <a:lnSpc>
          <a:spcPct val="76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76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3" Type="http://schemas.openxmlformats.org/officeDocument/2006/relationships/slide" Target="slide29.xml"/><Relationship Id="rId18" Type="http://schemas.openxmlformats.org/officeDocument/2006/relationships/slide" Target="slide39.xml"/><Relationship Id="rId26" Type="http://schemas.openxmlformats.org/officeDocument/2006/relationships/slide" Target="slide53.xml"/><Relationship Id="rId39" Type="http://schemas.openxmlformats.org/officeDocument/2006/relationships/slide" Target="slide22.xml"/><Relationship Id="rId21" Type="http://schemas.openxmlformats.org/officeDocument/2006/relationships/slide" Target="slide47.xml"/><Relationship Id="rId34" Type="http://schemas.openxmlformats.org/officeDocument/2006/relationships/slide" Target="slide6.xml"/><Relationship Id="rId42" Type="http://schemas.openxmlformats.org/officeDocument/2006/relationships/slide" Target="slide24.xml"/><Relationship Id="rId7"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slide" Target="slide40.xml"/><Relationship Id="rId29" Type="http://schemas.openxmlformats.org/officeDocument/2006/relationships/slide" Target="slide5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slide" Target="slide13.xml"/><Relationship Id="rId24" Type="http://schemas.openxmlformats.org/officeDocument/2006/relationships/slide" Target="slide18.xml"/><Relationship Id="rId32" Type="http://schemas.openxmlformats.org/officeDocument/2006/relationships/slide" Target="slide43.xml"/><Relationship Id="rId37" Type="http://schemas.openxmlformats.org/officeDocument/2006/relationships/slide" Target="slide10.xml"/><Relationship Id="rId40" Type="http://schemas.openxmlformats.org/officeDocument/2006/relationships/slide" Target="slide26.xml"/><Relationship Id="rId45" Type="http://schemas.openxmlformats.org/officeDocument/2006/relationships/slide" Target="slide21.xml"/><Relationship Id="rId5" Type="http://schemas.openxmlformats.org/officeDocument/2006/relationships/slide" Target="slide28.xml"/><Relationship Id="rId15" Type="http://schemas.openxmlformats.org/officeDocument/2006/relationships/slide" Target="slide51.xml"/><Relationship Id="rId23" Type="http://schemas.openxmlformats.org/officeDocument/2006/relationships/slide" Target="slide34.xml"/><Relationship Id="rId28" Type="http://schemas.openxmlformats.org/officeDocument/2006/relationships/slide" Target="slide37.xml"/><Relationship Id="rId36" Type="http://schemas.openxmlformats.org/officeDocument/2006/relationships/slide" Target="slide9.xml"/><Relationship Id="rId10" Type="http://schemas.openxmlformats.org/officeDocument/2006/relationships/image" Target="../media/image6.png"/><Relationship Id="rId19" Type="http://schemas.openxmlformats.org/officeDocument/2006/relationships/slide" Target="slide5.xml"/><Relationship Id="rId31" Type="http://schemas.openxmlformats.org/officeDocument/2006/relationships/slide" Target="slide57.xml"/><Relationship Id="rId44" Type="http://schemas.openxmlformats.org/officeDocument/2006/relationships/slide" Target="slide49.xml"/><Relationship Id="rId4" Type="http://schemas.openxmlformats.org/officeDocument/2006/relationships/slide" Target="slide15.xml"/><Relationship Id="rId9" Type="http://schemas.openxmlformats.org/officeDocument/2006/relationships/image" Target="../media/image5.png"/><Relationship Id="rId14" Type="http://schemas.openxmlformats.org/officeDocument/2006/relationships/slide" Target="slide16.xml"/><Relationship Id="rId22" Type="http://schemas.openxmlformats.org/officeDocument/2006/relationships/slide" Target="slide35.xml"/><Relationship Id="rId27" Type="http://schemas.openxmlformats.org/officeDocument/2006/relationships/slide" Target="slide32.xml"/><Relationship Id="rId30" Type="http://schemas.openxmlformats.org/officeDocument/2006/relationships/slide" Target="slide56.xml"/><Relationship Id="rId35" Type="http://schemas.openxmlformats.org/officeDocument/2006/relationships/slide" Target="slide7.xml"/><Relationship Id="rId43" Type="http://schemas.openxmlformats.org/officeDocument/2006/relationships/slide" Target="slide25.xml"/><Relationship Id="rId8" Type="http://schemas.openxmlformats.org/officeDocument/2006/relationships/image" Target="../media/image4.png"/><Relationship Id="rId3" Type="http://schemas.openxmlformats.org/officeDocument/2006/relationships/slide" Target="slide30.xml"/><Relationship Id="rId12" Type="http://schemas.openxmlformats.org/officeDocument/2006/relationships/slide" Target="slide14.xml"/><Relationship Id="rId17" Type="http://schemas.openxmlformats.org/officeDocument/2006/relationships/slide" Target="slide50.xml"/><Relationship Id="rId25" Type="http://schemas.openxmlformats.org/officeDocument/2006/relationships/slide" Target="slide36.xml"/><Relationship Id="rId33" Type="http://schemas.openxmlformats.org/officeDocument/2006/relationships/slide" Target="slide44.xml"/><Relationship Id="rId38" Type="http://schemas.openxmlformats.org/officeDocument/2006/relationships/slide" Target="slide20.xml"/><Relationship Id="rId20" Type="http://schemas.openxmlformats.org/officeDocument/2006/relationships/slide" Target="slide46.xml"/><Relationship Id="rId41"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8.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slide" Target="slide20.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s://rigeo.cprm.gov.br/handle/doc/22567."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hyperlink" Target="https://geoportal.cprm.gov.br/portal/apps/webappviewer/index.html?id=741651f2078c4a29884d47d7fe3cf19e"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80975" y="246063"/>
            <a:ext cx="575945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Aft>
                <a:spcPts val="600"/>
              </a:spcAft>
            </a:pPr>
            <a:r>
              <a:rPr lang="pt-BR" altLang="en-US" sz="2300" b="1" dirty="0">
                <a:solidFill>
                  <a:srgbClr val="F3F3F3"/>
                </a:solidFill>
                <a:latin typeface="Tahoma" panose="020B0604030504040204" pitchFamily="34" charset="0"/>
              </a:rPr>
              <a:t>Serviço Geológico do Brasil - CPRM</a:t>
            </a:r>
          </a:p>
        </p:txBody>
      </p:sp>
      <p:sp>
        <p:nvSpPr>
          <p:cNvPr id="5122" name="AutoShape 2"/>
          <p:cNvSpPr>
            <a:spLocks noChangeShapeType="1"/>
          </p:cNvSpPr>
          <p:nvPr/>
        </p:nvSpPr>
        <p:spPr bwMode="auto">
          <a:xfrm>
            <a:off x="180975" y="2240757"/>
            <a:ext cx="4819650" cy="3175"/>
          </a:xfrm>
          <a:prstGeom prst="straightConnector1">
            <a:avLst/>
          </a:prstGeom>
          <a:noFill/>
          <a:ln w="1908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cene3d>
              <a:camera prst="orthographicFront"/>
              <a:lightRig rig="threePt" dir="t"/>
            </a:scene3d>
            <a:sp3d extrusionH="57150">
              <a:bevelT w="38100" h="38100"/>
            </a:sp3d>
          </a:bodyPr>
          <a:lstStyle/>
          <a:p>
            <a:endParaRPr lang="en-US" dirty="0"/>
          </a:p>
        </p:txBody>
      </p:sp>
      <p:sp>
        <p:nvSpPr>
          <p:cNvPr id="5123" name="Rectangle 3"/>
          <p:cNvSpPr>
            <a:spLocks noChangeArrowheads="1"/>
          </p:cNvSpPr>
          <p:nvPr/>
        </p:nvSpPr>
        <p:spPr bwMode="auto">
          <a:xfrm>
            <a:off x="-152400" y="2240757"/>
            <a:ext cx="5638800"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Aft>
                <a:spcPts val="600"/>
              </a:spcAft>
            </a:pPr>
            <a:r>
              <a:rPr lang="pt-BR" altLang="en-US" sz="2000" b="1" i="1" dirty="0">
                <a:solidFill>
                  <a:srgbClr val="F3F3F3"/>
                </a:solidFill>
                <a:latin typeface="Calibri" panose="020F0502020204030204" pitchFamily="34" charset="0"/>
              </a:rPr>
              <a:t>Superintendência de Planejamento Estratégico</a:t>
            </a:r>
          </a:p>
          <a:p>
            <a:pPr algn="ctr" hangingPunct="1">
              <a:lnSpc>
                <a:spcPct val="100000"/>
              </a:lnSpc>
              <a:spcAft>
                <a:spcPts val="600"/>
              </a:spcAft>
            </a:pPr>
            <a:r>
              <a:rPr lang="pt-BR" altLang="en-US" sz="2000" b="1" i="1" dirty="0">
                <a:solidFill>
                  <a:srgbClr val="F3F3F3"/>
                </a:solidFill>
                <a:latin typeface="Calibri" panose="020F0502020204030204" pitchFamily="34" charset="0"/>
              </a:rPr>
              <a:t>SUPLAN</a:t>
            </a:r>
          </a:p>
        </p:txBody>
      </p:sp>
      <p:sp>
        <p:nvSpPr>
          <p:cNvPr id="5124" name="Rectangle 4"/>
          <p:cNvSpPr>
            <a:spLocks noChangeArrowheads="1"/>
          </p:cNvSpPr>
          <p:nvPr/>
        </p:nvSpPr>
        <p:spPr bwMode="auto">
          <a:xfrm>
            <a:off x="182112" y="1200944"/>
            <a:ext cx="5545138"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300" b="1" dirty="0" smtClean="0">
                <a:solidFill>
                  <a:srgbClr val="FFFFFF"/>
                </a:solidFill>
                <a:latin typeface="Tahoma" panose="020B0604030504040204" pitchFamily="34" charset="0"/>
              </a:rPr>
              <a:t>Resultados do SGB/CPRM em 2021</a:t>
            </a:r>
          </a:p>
          <a:p>
            <a:pPr>
              <a:lnSpc>
                <a:spcPct val="100000"/>
              </a:lnSpc>
            </a:pPr>
            <a:r>
              <a:rPr lang="pt-BR" altLang="en-US" sz="2000" b="1" dirty="0" smtClean="0">
                <a:solidFill>
                  <a:srgbClr val="FFFFFF"/>
                </a:solidFill>
                <a:latin typeface="Tahoma" panose="020B0604030504040204" pitchFamily="34" charset="0"/>
              </a:rPr>
              <a:t>Acompanhamento dos </a:t>
            </a:r>
            <a:r>
              <a:rPr lang="pt-BR" altLang="en-US" sz="2000" b="1" dirty="0">
                <a:solidFill>
                  <a:srgbClr val="FFFFFF"/>
                </a:solidFill>
                <a:latin typeface="Tahoma" panose="020B0604030504040204" pitchFamily="34" charset="0"/>
              </a:rPr>
              <a:t>Indicadores Estratégicos </a:t>
            </a:r>
            <a:r>
              <a:rPr lang="pt-BR" altLang="en-US" sz="2000" b="1" dirty="0" smtClean="0">
                <a:solidFill>
                  <a:srgbClr val="FFFFFF"/>
                </a:solidFill>
                <a:latin typeface="Tahoma" panose="020B0604030504040204" pitchFamily="34" charset="0"/>
              </a:rPr>
              <a:t>e desempenho no </a:t>
            </a:r>
          </a:p>
          <a:p>
            <a:pPr>
              <a:lnSpc>
                <a:spcPct val="100000"/>
              </a:lnSpc>
            </a:pPr>
            <a:r>
              <a:rPr lang="pt-BR" altLang="en-US" sz="2000" b="1" dirty="0" smtClean="0">
                <a:solidFill>
                  <a:srgbClr val="FFFFFF"/>
                </a:solidFill>
                <a:latin typeface="Tahoma" panose="020B0604030504040204" pitchFamily="34" charset="0"/>
              </a:rPr>
              <a:t>PPA 2020-2023</a:t>
            </a:r>
            <a:endParaRPr lang="pt-BR" altLang="en-US" sz="2000" b="1" dirty="0">
              <a:solidFill>
                <a:srgbClr val="FFFFFF"/>
              </a:solidFill>
              <a:latin typeface="Tahoma" panose="020B060403050404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2" y="4869798"/>
            <a:ext cx="91984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18" name="Tabela 17"/>
          <p:cNvGraphicFramePr>
            <a:graphicFrameLocks noGrp="1"/>
          </p:cNvGraphicFramePr>
          <p:nvPr>
            <p:extLst>
              <p:ext uri="{D42A27DB-BD31-4B8C-83A1-F6EECF244321}">
                <p14:modId xmlns:p14="http://schemas.microsoft.com/office/powerpoint/2010/main" val="3877151155"/>
              </p:ext>
            </p:extLst>
          </p:nvPr>
        </p:nvGraphicFramePr>
        <p:xfrm>
          <a:off x="199390" y="1018687"/>
          <a:ext cx="8712597" cy="1516774"/>
        </p:xfrm>
        <a:graphic>
          <a:graphicData uri="http://schemas.openxmlformats.org/drawingml/2006/table">
            <a:tbl>
              <a:tblPr/>
              <a:tblGrid>
                <a:gridCol w="1676518">
                  <a:extLst>
                    <a:ext uri="{9D8B030D-6E8A-4147-A177-3AD203B41FA5}">
                      <a16:colId xmlns:a16="http://schemas.microsoft.com/office/drawing/2014/main" val="2931611414"/>
                    </a:ext>
                  </a:extLst>
                </a:gridCol>
                <a:gridCol w="1676518">
                  <a:extLst>
                    <a:ext uri="{9D8B030D-6E8A-4147-A177-3AD203B41FA5}">
                      <a16:colId xmlns:a16="http://schemas.microsoft.com/office/drawing/2014/main" val="263542248"/>
                    </a:ext>
                  </a:extLst>
                </a:gridCol>
                <a:gridCol w="867165">
                  <a:extLst>
                    <a:ext uri="{9D8B030D-6E8A-4147-A177-3AD203B41FA5}">
                      <a16:colId xmlns:a16="http://schemas.microsoft.com/office/drawing/2014/main" val="3018835109"/>
                    </a:ext>
                  </a:extLst>
                </a:gridCol>
                <a:gridCol w="992422">
                  <a:extLst>
                    <a:ext uri="{9D8B030D-6E8A-4147-A177-3AD203B41FA5}">
                      <a16:colId xmlns:a16="http://schemas.microsoft.com/office/drawing/2014/main" val="2999698618"/>
                    </a:ext>
                  </a:extLst>
                </a:gridCol>
                <a:gridCol w="992422">
                  <a:extLst>
                    <a:ext uri="{9D8B030D-6E8A-4147-A177-3AD203B41FA5}">
                      <a16:colId xmlns:a16="http://schemas.microsoft.com/office/drawing/2014/main" val="2613351254"/>
                    </a:ext>
                  </a:extLst>
                </a:gridCol>
                <a:gridCol w="838259">
                  <a:extLst>
                    <a:ext uri="{9D8B030D-6E8A-4147-A177-3AD203B41FA5}">
                      <a16:colId xmlns:a16="http://schemas.microsoft.com/office/drawing/2014/main" val="669068442"/>
                    </a:ext>
                  </a:extLst>
                </a:gridCol>
                <a:gridCol w="751543">
                  <a:extLst>
                    <a:ext uri="{9D8B030D-6E8A-4147-A177-3AD203B41FA5}">
                      <a16:colId xmlns:a16="http://schemas.microsoft.com/office/drawing/2014/main" val="849850732"/>
                    </a:ext>
                  </a:extLst>
                </a:gridCol>
                <a:gridCol w="917750">
                  <a:extLst>
                    <a:ext uri="{9D8B030D-6E8A-4147-A177-3AD203B41FA5}">
                      <a16:colId xmlns:a16="http://schemas.microsoft.com/office/drawing/2014/main" val="2180566151"/>
                    </a:ext>
                  </a:extLst>
                </a:gridCol>
              </a:tblGrid>
              <a:tr h="379680">
                <a:tc>
                  <a:txBody>
                    <a:bodyPr/>
                    <a:lstStyle/>
                    <a:p>
                      <a:pPr algn="ctr" fontAlgn="ctr"/>
                      <a:r>
                        <a:rPr lang="pt-BR" sz="900" b="1" i="0" u="none" strike="noStrike">
                          <a:solidFill>
                            <a:srgbClr val="FFFFFF"/>
                          </a:solidFill>
                          <a:effectLst/>
                          <a:latin typeface="Tahoma" panose="020B0604030504040204" pitchFamily="34" charset="0"/>
                        </a:rPr>
                        <a:t>Indicador</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80651404"/>
                  </a:ext>
                </a:extLst>
              </a:tr>
              <a:tr h="1006378">
                <a:tc>
                  <a:txBody>
                    <a:bodyPr/>
                    <a:lstStyle/>
                    <a:p>
                      <a:pPr algn="ctr" fontAlgn="ctr"/>
                      <a:r>
                        <a:rPr lang="pt-BR" sz="900" b="1" i="0" u="none" strike="noStrike" dirty="0">
                          <a:solidFill>
                            <a:srgbClr val="000000"/>
                          </a:solidFill>
                          <a:effectLst/>
                          <a:latin typeface="Tahoma" panose="020B0604030504040204" pitchFamily="34" charset="0"/>
                        </a:rPr>
                        <a:t>Estudos elaborados em projetos de Levantamentos da Geodiversidade</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(Nº de Áreas analisadas de Geologia Meio Ambiente e Saúde) + (Nº de Mapas Publicados da Geodiversidade) + (Nº de lista/inventário realizados de cadastro de </a:t>
                      </a:r>
                      <a:r>
                        <a:rPr lang="pt-BR" sz="900" b="1" i="0" u="none" strike="noStrike" dirty="0" err="1" smtClean="0">
                          <a:solidFill>
                            <a:srgbClr val="000000"/>
                          </a:solidFill>
                          <a:effectLst/>
                          <a:latin typeface="Tahoma" panose="020B0604030504040204" pitchFamily="34" charset="0"/>
                        </a:rPr>
                        <a:t>Geossítios</a:t>
                      </a:r>
                      <a:r>
                        <a:rPr lang="pt-BR" sz="900" b="1" i="0" u="none" strike="noStrike" dirty="0" smtClean="0">
                          <a:solidFill>
                            <a:srgbClr val="000000"/>
                          </a:solidFill>
                          <a:effectLst/>
                          <a:latin typeface="Tahoma" panose="020B0604030504040204" pitchFamily="34" charset="0"/>
                        </a:rPr>
                        <a:t> </a:t>
                      </a:r>
                      <a:r>
                        <a:rPr lang="pt-BR" sz="900" b="1" i="0" u="none" strike="noStrike" dirty="0">
                          <a:solidFill>
                            <a:srgbClr val="000000"/>
                          </a:solidFill>
                          <a:effectLst/>
                          <a:latin typeface="Tahoma" panose="020B0604030504040204" pitchFamily="34" charset="0"/>
                        </a:rPr>
                        <a:t>validados)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1778272"/>
                  </a:ext>
                </a:extLst>
              </a:tr>
            </a:tbl>
          </a:graphicData>
        </a:graphic>
      </p:graphicFrame>
      <p:sp>
        <p:nvSpPr>
          <p:cNvPr id="11" name="Retângulo 10"/>
          <p:cNvSpPr/>
          <p:nvPr/>
        </p:nvSpPr>
        <p:spPr>
          <a:xfrm>
            <a:off x="199390" y="2709570"/>
            <a:ext cx="8712595" cy="950901"/>
          </a:xfrm>
          <a:prstGeom prst="rect">
            <a:avLst/>
          </a:prstGeom>
        </p:spPr>
        <p:txBody>
          <a:bodyPr wrap="square">
            <a:spAutoFit/>
          </a:bodyPr>
          <a:lstStyle/>
          <a:p>
            <a:pPr algn="just"/>
            <a:r>
              <a:rPr lang="pt-BR" sz="1200" u="sng" dirty="0">
                <a:latin typeface="Tahoma" panose="020B0604030504040204" pitchFamily="34" charset="0"/>
                <a:ea typeface="Tahoma" panose="020B0604030504040204" pitchFamily="34" charset="0"/>
                <a:cs typeface="Tahoma" panose="020B0604030504040204" pitchFamily="34" charset="0"/>
              </a:rPr>
              <a:t>Observação</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Reprogramação das entregas dos Planos Orçamentários que compõem o indicador, no SIOP em julho</a:t>
            </a: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Repactuação </a:t>
            </a:r>
            <a:r>
              <a:rPr lang="pt-BR" sz="1200" dirty="0">
                <a:latin typeface="Tahoma" panose="020B0604030504040204" pitchFamily="34" charset="0"/>
                <a:ea typeface="Tahoma" panose="020B0604030504040204" pitchFamily="34" charset="0"/>
                <a:cs typeface="Tahoma" panose="020B0604030504040204" pitchFamily="34" charset="0"/>
              </a:rPr>
              <a:t>de metas da Iniciativa Geologia Meio Ambiente e </a:t>
            </a:r>
            <a:r>
              <a:rPr lang="pt-BR" sz="1200" dirty="0" smtClean="0">
                <a:latin typeface="Tahoma" panose="020B0604030504040204" pitchFamily="34" charset="0"/>
                <a:ea typeface="Tahoma" panose="020B0604030504040204" pitchFamily="34" charset="0"/>
                <a:cs typeface="Tahoma" panose="020B0604030504040204" pitchFamily="34" charset="0"/>
              </a:rPr>
              <a:t>Saúde permitiu </a:t>
            </a:r>
            <a:r>
              <a:rPr lang="pt-BR" sz="1200" dirty="0">
                <a:latin typeface="Tahoma" panose="020B0604030504040204" pitchFamily="34" charset="0"/>
                <a:ea typeface="Tahoma" panose="020B0604030504040204" pitchFamily="34" charset="0"/>
                <a:cs typeface="Tahoma" panose="020B0604030504040204" pitchFamily="34" charset="0"/>
              </a:rPr>
              <a:t>o cumprimento da meta do </a:t>
            </a:r>
            <a:r>
              <a:rPr lang="pt-BR" sz="1200" dirty="0" smtClean="0">
                <a:latin typeface="Tahoma" panose="020B0604030504040204" pitchFamily="34" charset="0"/>
                <a:ea typeface="Tahoma" panose="020B0604030504040204" pitchFamily="34" charset="0"/>
                <a:cs typeface="Tahoma" panose="020B0604030504040204" pitchFamily="34" charset="0"/>
              </a:rPr>
              <a:t>Indicador.</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Registro das melhores </a:t>
            </a:r>
            <a:r>
              <a:rPr lang="pt-BR" sz="1200" u="sng" dirty="0">
                <a:latin typeface="Tahoma" panose="020B0604030504040204" pitchFamily="34" charset="0"/>
                <a:ea typeface="Tahoma" panose="020B0604030504040204" pitchFamily="34" charset="0"/>
                <a:cs typeface="Tahoma" panose="020B0604030504040204" pitchFamily="34" charset="0"/>
              </a:rPr>
              <a:t>práticas</a:t>
            </a:r>
            <a:r>
              <a:rPr lang="pt-BR" sz="1200" dirty="0">
                <a:latin typeface="Tahoma" panose="020B0604030504040204" pitchFamily="34" charset="0"/>
                <a:ea typeface="Tahoma" panose="020B0604030504040204" pitchFamily="34" charset="0"/>
                <a:cs typeface="Tahoma" panose="020B0604030504040204" pitchFamily="34" charset="0"/>
              </a:rPr>
              <a:t>: Elaboração de produto (Atlas Geoquímico) a partir de dados existentes</a:t>
            </a:r>
            <a:r>
              <a:rPr lang="pt-BR" sz="1200" dirty="0"/>
              <a:t>.</a:t>
            </a:r>
          </a:p>
        </p:txBody>
      </p:sp>
      <p:sp>
        <p:nvSpPr>
          <p:cNvPr id="10" name="Seta em Curva para a Esquerda 9">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769652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2" y="4869798"/>
            <a:ext cx="9198848"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18" name="Tabela 17"/>
          <p:cNvGraphicFramePr>
            <a:graphicFrameLocks noGrp="1"/>
          </p:cNvGraphicFramePr>
          <p:nvPr>
            <p:extLst>
              <p:ext uri="{D42A27DB-BD31-4B8C-83A1-F6EECF244321}">
                <p14:modId xmlns:p14="http://schemas.microsoft.com/office/powerpoint/2010/main" val="2639637728"/>
              </p:ext>
            </p:extLst>
          </p:nvPr>
        </p:nvGraphicFramePr>
        <p:xfrm>
          <a:off x="215700" y="1015600"/>
          <a:ext cx="8712597" cy="1379614"/>
        </p:xfrm>
        <a:graphic>
          <a:graphicData uri="http://schemas.openxmlformats.org/drawingml/2006/table">
            <a:tbl>
              <a:tblPr/>
              <a:tblGrid>
                <a:gridCol w="1676518">
                  <a:extLst>
                    <a:ext uri="{9D8B030D-6E8A-4147-A177-3AD203B41FA5}">
                      <a16:colId xmlns:a16="http://schemas.microsoft.com/office/drawing/2014/main" val="2931611414"/>
                    </a:ext>
                  </a:extLst>
                </a:gridCol>
                <a:gridCol w="1676518">
                  <a:extLst>
                    <a:ext uri="{9D8B030D-6E8A-4147-A177-3AD203B41FA5}">
                      <a16:colId xmlns:a16="http://schemas.microsoft.com/office/drawing/2014/main" val="263542248"/>
                    </a:ext>
                  </a:extLst>
                </a:gridCol>
                <a:gridCol w="867165">
                  <a:extLst>
                    <a:ext uri="{9D8B030D-6E8A-4147-A177-3AD203B41FA5}">
                      <a16:colId xmlns:a16="http://schemas.microsoft.com/office/drawing/2014/main" val="3018835109"/>
                    </a:ext>
                  </a:extLst>
                </a:gridCol>
                <a:gridCol w="992422">
                  <a:extLst>
                    <a:ext uri="{9D8B030D-6E8A-4147-A177-3AD203B41FA5}">
                      <a16:colId xmlns:a16="http://schemas.microsoft.com/office/drawing/2014/main" val="2999698618"/>
                    </a:ext>
                  </a:extLst>
                </a:gridCol>
                <a:gridCol w="992422">
                  <a:extLst>
                    <a:ext uri="{9D8B030D-6E8A-4147-A177-3AD203B41FA5}">
                      <a16:colId xmlns:a16="http://schemas.microsoft.com/office/drawing/2014/main" val="2613351254"/>
                    </a:ext>
                  </a:extLst>
                </a:gridCol>
                <a:gridCol w="838259">
                  <a:extLst>
                    <a:ext uri="{9D8B030D-6E8A-4147-A177-3AD203B41FA5}">
                      <a16:colId xmlns:a16="http://schemas.microsoft.com/office/drawing/2014/main" val="669068442"/>
                    </a:ext>
                  </a:extLst>
                </a:gridCol>
                <a:gridCol w="751543">
                  <a:extLst>
                    <a:ext uri="{9D8B030D-6E8A-4147-A177-3AD203B41FA5}">
                      <a16:colId xmlns:a16="http://schemas.microsoft.com/office/drawing/2014/main" val="849850732"/>
                    </a:ext>
                  </a:extLst>
                </a:gridCol>
                <a:gridCol w="917750">
                  <a:extLst>
                    <a:ext uri="{9D8B030D-6E8A-4147-A177-3AD203B41FA5}">
                      <a16:colId xmlns:a16="http://schemas.microsoft.com/office/drawing/2014/main" val="2180566151"/>
                    </a:ext>
                  </a:extLst>
                </a:gridCol>
              </a:tblGrid>
              <a:tr h="379680">
                <a:tc>
                  <a:txBody>
                    <a:bodyPr/>
                    <a:lstStyle/>
                    <a:p>
                      <a:pPr algn="ctr" fontAlgn="ctr"/>
                      <a:r>
                        <a:rPr lang="pt-BR" sz="900" b="1" i="0" u="none" strike="noStrike">
                          <a:solidFill>
                            <a:srgbClr val="FFFFFF"/>
                          </a:solidFill>
                          <a:effectLst/>
                          <a:latin typeface="Tahoma" panose="020B0604030504040204" pitchFamily="34" charset="0"/>
                        </a:rPr>
                        <a:t>Indicador</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80651404"/>
                  </a:ext>
                </a:extLst>
              </a:tr>
              <a:tr h="922508">
                <a:tc>
                  <a:txBody>
                    <a:bodyPr/>
                    <a:lstStyle/>
                    <a:p>
                      <a:pPr algn="ctr" fontAlgn="ctr"/>
                      <a:r>
                        <a:rPr lang="pt-BR" sz="900" b="1" i="0" u="none" strike="noStrike" dirty="0">
                          <a:solidFill>
                            <a:srgbClr val="000000"/>
                          </a:solidFill>
                          <a:effectLst/>
                          <a:latin typeface="Tahoma" panose="020B0604030504040204" pitchFamily="34" charset="0"/>
                        </a:rPr>
                        <a:t>Percentual anual de execução e monitoramento da Recuperação Ambiental da Bacia </a:t>
                      </a:r>
                      <a:r>
                        <a:rPr lang="pt-BR" sz="900" b="1" i="0" u="none" strike="noStrike" dirty="0" smtClean="0">
                          <a:solidFill>
                            <a:srgbClr val="000000"/>
                          </a:solidFill>
                          <a:effectLst/>
                          <a:latin typeface="Tahoma" panose="020B0604030504040204" pitchFamily="34" charset="0"/>
                        </a:rPr>
                        <a:t>Carbonífera </a:t>
                      </a:r>
                      <a:r>
                        <a:rPr lang="pt-BR" sz="900" b="1" i="0" u="none" strike="noStrike" dirty="0">
                          <a:solidFill>
                            <a:srgbClr val="000000"/>
                          </a:solidFill>
                          <a:effectLst/>
                          <a:latin typeface="Tahoma" panose="020B0604030504040204" pitchFamily="34" charset="0"/>
                        </a:rPr>
                        <a:t>de Santa Catarina</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áreas de trabalhadas em execução de obras, projeto executivo e monitoramento da Recuperação Ambiental da Bacia Carbonífera de Santa Catarina conforme previsto</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a:solidFill>
                            <a:srgbClr val="FF0000"/>
                          </a:solidFill>
                          <a:effectLst/>
                          <a:latin typeface="Tahoma" panose="020B0604030504040204" pitchFamily="34" charset="0"/>
                        </a:rPr>
                        <a:t>7 </a:t>
                      </a:r>
                      <a:r>
                        <a:rPr lang="pt-BR" sz="900" b="1" i="0" u="none" strike="noStrike" dirty="0">
                          <a:solidFill>
                            <a:srgbClr val="000000"/>
                          </a:solidFill>
                          <a:effectLst/>
                          <a:latin typeface="Tahoma" panose="020B0604030504040204" pitchFamily="34" charset="0"/>
                        </a:rPr>
                        <a:t> </a:t>
                      </a: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4 áreas</a:t>
                      </a:r>
                      <a:endParaRPr lang="pt-BR" sz="900" b="1" i="0" u="none" strike="noStrike" dirty="0">
                        <a:solidFill>
                          <a:srgbClr val="000000"/>
                        </a:solidFill>
                        <a:effectLst/>
                        <a:latin typeface="Tahoma" panose="020B0604030504040204" pitchFamily="34" charset="0"/>
                      </a:endParaRP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3 áreas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75%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75%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05196104"/>
                  </a:ext>
                </a:extLst>
              </a:tr>
            </a:tbl>
          </a:graphicData>
        </a:graphic>
      </p:graphicFrame>
      <p:sp>
        <p:nvSpPr>
          <p:cNvPr id="10" name="Retângulo 9"/>
          <p:cNvSpPr/>
          <p:nvPr/>
        </p:nvSpPr>
        <p:spPr>
          <a:xfrm>
            <a:off x="100567" y="2506093"/>
            <a:ext cx="8827730" cy="1981183"/>
          </a:xfrm>
          <a:prstGeom prst="rect">
            <a:avLst/>
          </a:prstGeom>
        </p:spPr>
        <p:txBody>
          <a:bodyPr wrap="square">
            <a:spAutoFit/>
          </a:bodyPr>
          <a:lstStyle/>
          <a:p>
            <a:pPr algn="just"/>
            <a:r>
              <a:rPr lang="pt-BR" sz="1200" u="sng" dirty="0">
                <a:latin typeface="Tahoma" panose="020B0604030504040204" pitchFamily="34" charset="0"/>
                <a:ea typeface="Tahoma" panose="020B0604030504040204" pitchFamily="34" charset="0"/>
                <a:cs typeface="Tahoma" panose="020B0604030504040204" pitchFamily="34" charset="0"/>
              </a:rPr>
              <a:t>Observação</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Meta repactuada em julho no SIOP de 7 para 4 áreas a serem trabalhadas no ano. </a:t>
            </a:r>
            <a:endParaRPr lang="pt-BR" sz="1200" dirty="0">
              <a:latin typeface="Tahoma" panose="020B0604030504040204" pitchFamily="34" charset="0"/>
              <a:ea typeface="Tahoma" panose="020B0604030504040204" pitchFamily="34" charset="0"/>
              <a:cs typeface="Tahoma" panose="020B0604030504040204" pitchFamily="34"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Causa do desvio do </a:t>
            </a:r>
            <a:r>
              <a:rPr lang="pt-BR" sz="1200" u="sng" dirty="0">
                <a:latin typeface="Tahoma" panose="020B0604030504040204" pitchFamily="34" charset="0"/>
                <a:ea typeface="Tahoma" panose="020B0604030504040204" pitchFamily="34" charset="0"/>
                <a:cs typeface="Tahoma" panose="020B0604030504040204" pitchFamily="34" charset="0"/>
              </a:rPr>
              <a:t>indicador</a:t>
            </a:r>
            <a:r>
              <a:rPr lang="pt-BR" sz="1200" dirty="0">
                <a:latin typeface="Tahoma" panose="020B0604030504040204" pitchFamily="34" charset="0"/>
                <a:ea typeface="Tahoma" panose="020B0604030504040204" pitchFamily="34" charset="0"/>
                <a:cs typeface="Tahoma" panose="020B0604030504040204" pitchFamily="34" charset="0"/>
              </a:rPr>
              <a:t>: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arenR"/>
            </a:pPr>
            <a:r>
              <a:rPr lang="pt-BR" sz="1200" dirty="0" smtClean="0">
                <a:latin typeface="Tahoma" panose="020B0604030504040204" pitchFamily="34" charset="0"/>
                <a:ea typeface="Tahoma" panose="020B0604030504040204" pitchFamily="34" charset="0"/>
                <a:cs typeface="Tahoma" panose="020B0604030504040204" pitchFamily="34" charset="0"/>
              </a:rPr>
              <a:t>Fracasso </a:t>
            </a:r>
            <a:r>
              <a:rPr lang="pt-BR" sz="1200" dirty="0">
                <a:latin typeface="Tahoma" panose="020B0604030504040204" pitchFamily="34" charset="0"/>
                <a:ea typeface="Tahoma" panose="020B0604030504040204" pitchFamily="34" charset="0"/>
                <a:cs typeface="Tahoma" panose="020B0604030504040204" pitchFamily="34" charset="0"/>
              </a:rPr>
              <a:t>na licitação de monitoramento </a:t>
            </a:r>
            <a:r>
              <a:rPr lang="pt-BR" sz="1200" dirty="0" smtClean="0">
                <a:latin typeface="Tahoma" panose="020B0604030504040204" pitchFamily="34" charset="0"/>
                <a:ea typeface="Tahoma" panose="020B0604030504040204" pitchFamily="34" charset="0"/>
                <a:cs typeface="Tahoma" panose="020B0604030504040204" pitchFamily="34" charset="0"/>
              </a:rPr>
              <a:t>biótico </a:t>
            </a:r>
            <a:r>
              <a:rPr lang="pt-BR" sz="1200" dirty="0">
                <a:latin typeface="Tahoma" panose="020B0604030504040204" pitchFamily="34" charset="0"/>
                <a:ea typeface="Tahoma" panose="020B0604030504040204" pitchFamily="34" charset="0"/>
                <a:cs typeface="Tahoma" panose="020B0604030504040204" pitchFamily="34" charset="0"/>
              </a:rPr>
              <a:t>da área Ex-Patrimônio;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arenR"/>
            </a:pPr>
            <a:r>
              <a:rPr lang="pt-BR" sz="1200" dirty="0" smtClean="0">
                <a:latin typeface="Tahoma" panose="020B0604030504040204" pitchFamily="34" charset="0"/>
                <a:ea typeface="Tahoma" panose="020B0604030504040204" pitchFamily="34" charset="0"/>
                <a:cs typeface="Tahoma" panose="020B0604030504040204" pitchFamily="34" charset="0"/>
              </a:rPr>
              <a:t>Recurso </a:t>
            </a:r>
            <a:r>
              <a:rPr lang="pt-BR" sz="1200" dirty="0">
                <a:latin typeface="Tahoma" panose="020B0604030504040204" pitchFamily="34" charset="0"/>
                <a:ea typeface="Tahoma" panose="020B0604030504040204" pitchFamily="34" charset="0"/>
                <a:cs typeface="Tahoma" panose="020B0604030504040204" pitchFamily="34" charset="0"/>
              </a:rPr>
              <a:t>impetrado no TCU, o que inviabilizou o inicio  da obra da área </a:t>
            </a:r>
            <a:r>
              <a:rPr lang="pt-BR" sz="1200" dirty="0" err="1">
                <a:latin typeface="Tahoma" panose="020B0604030504040204" pitchFamily="34" charset="0"/>
                <a:ea typeface="Tahoma" panose="020B0604030504040204" pitchFamily="34" charset="0"/>
                <a:cs typeface="Tahoma" panose="020B0604030504040204" pitchFamily="34" charset="0"/>
              </a:rPr>
              <a:t>Itanema</a:t>
            </a:r>
            <a:r>
              <a:rPr lang="pt-BR" sz="1200" dirty="0">
                <a:latin typeface="Tahoma" panose="020B0604030504040204" pitchFamily="34" charset="0"/>
                <a:ea typeface="Tahoma" panose="020B0604030504040204" pitchFamily="34" charset="0"/>
                <a:cs typeface="Tahoma" panose="020B0604030504040204" pitchFamily="34" charset="0"/>
              </a:rPr>
              <a:t> I;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arenR"/>
            </a:pPr>
            <a:r>
              <a:rPr lang="pt-BR" sz="1200" dirty="0" smtClean="0">
                <a:latin typeface="Tahoma" panose="020B0604030504040204" pitchFamily="34" charset="0"/>
                <a:ea typeface="Tahoma" panose="020B0604030504040204" pitchFamily="34" charset="0"/>
                <a:cs typeface="Tahoma" panose="020B0604030504040204" pitchFamily="34" charset="0"/>
              </a:rPr>
              <a:t>Inviabilidade </a:t>
            </a:r>
            <a:r>
              <a:rPr lang="pt-BR" sz="1200" dirty="0">
                <a:latin typeface="Tahoma" panose="020B0604030504040204" pitchFamily="34" charset="0"/>
                <a:ea typeface="Tahoma" panose="020B0604030504040204" pitchFamily="34" charset="0"/>
                <a:cs typeface="Tahoma" panose="020B0604030504040204" pitchFamily="34" charset="0"/>
              </a:rPr>
              <a:t>de campanhas de campo de monitoramento -  situação sanitária (</a:t>
            </a:r>
            <a:r>
              <a:rPr lang="pt-BR" sz="1200" dirty="0" smtClean="0">
                <a:latin typeface="Tahoma" panose="020B0604030504040204" pitchFamily="34" charset="0"/>
                <a:ea typeface="Tahoma" panose="020B0604030504040204" pitchFamily="34" charset="0"/>
                <a:cs typeface="Tahoma" panose="020B0604030504040204" pitchFamily="34" charset="0"/>
              </a:rPr>
              <a:t>Covid-19);</a:t>
            </a:r>
          </a:p>
          <a:p>
            <a:pPr marL="228600" indent="-228600" algn="just">
              <a:buAutoNum type="arabicParenR"/>
            </a:pPr>
            <a:r>
              <a:rPr lang="pt-BR" sz="1200" dirty="0" smtClean="0">
                <a:latin typeface="Tahoma" panose="020B0604030504040204" pitchFamily="34" charset="0"/>
                <a:ea typeface="Tahoma" panose="020B0604030504040204" pitchFamily="34" charset="0"/>
                <a:cs typeface="Tahoma" panose="020B0604030504040204" pitchFamily="34" charset="0"/>
              </a:rPr>
              <a:t>Remanejamento de recurso </a:t>
            </a:r>
            <a:r>
              <a:rPr lang="pt-BR" sz="1200" dirty="0">
                <a:latin typeface="Tahoma" panose="020B0604030504040204" pitchFamily="34" charset="0"/>
                <a:ea typeface="Tahoma" panose="020B0604030504040204" pitchFamily="34" charset="0"/>
                <a:cs typeface="Tahoma" panose="020B0604030504040204" pitchFamily="34" charset="0"/>
              </a:rPr>
              <a:t>orçamentário </a:t>
            </a:r>
            <a:r>
              <a:rPr lang="pt-BR" sz="1200" dirty="0" smtClean="0">
                <a:latin typeface="Tahoma" panose="020B0604030504040204" pitchFamily="34" charset="0"/>
                <a:ea typeface="Tahoma" panose="020B0604030504040204" pitchFamily="34" charset="0"/>
                <a:cs typeface="Tahoma" panose="020B0604030504040204" pitchFamily="34" charset="0"/>
              </a:rPr>
              <a:t>para </a:t>
            </a:r>
            <a:r>
              <a:rPr lang="pt-BR" sz="1200" dirty="0">
                <a:latin typeface="Tahoma" panose="020B0604030504040204" pitchFamily="34" charset="0"/>
                <a:ea typeface="Tahoma" panose="020B0604030504040204" pitchFamily="34" charset="0"/>
                <a:cs typeface="Tahoma" panose="020B0604030504040204" pitchFamily="34" charset="0"/>
              </a:rPr>
              <a:t>pagamento de juros de mora do contrato 068/PR/15, </a:t>
            </a:r>
            <a:r>
              <a:rPr lang="pt-BR" sz="1200" dirty="0" smtClean="0">
                <a:latin typeface="Tahoma" panose="020B0604030504040204" pitchFamily="34" charset="0"/>
                <a:ea typeface="Tahoma" panose="020B0604030504040204" pitchFamily="34" charset="0"/>
                <a:cs typeface="Tahoma" panose="020B0604030504040204" pitchFamily="34" charset="0"/>
              </a:rPr>
              <a:t>o </a:t>
            </a:r>
            <a:r>
              <a:rPr lang="pt-BR" sz="1200" dirty="0">
                <a:latin typeface="Tahoma" panose="020B0604030504040204" pitchFamily="34" charset="0"/>
                <a:ea typeface="Tahoma" panose="020B0604030504040204" pitchFamily="34" charset="0"/>
                <a:cs typeface="Tahoma" panose="020B0604030504040204" pitchFamily="34" charset="0"/>
              </a:rPr>
              <a:t>que inviabilizou a execução do processo de contratação da obra da área Santa </a:t>
            </a:r>
            <a:r>
              <a:rPr lang="pt-BR" sz="1200" dirty="0" smtClean="0">
                <a:latin typeface="Tahoma" panose="020B0604030504040204" pitchFamily="34" charset="0"/>
                <a:ea typeface="Tahoma" panose="020B0604030504040204" pitchFamily="34" charset="0"/>
                <a:cs typeface="Tahoma" panose="020B0604030504040204" pitchFamily="34" charset="0"/>
              </a:rPr>
              <a:t>Luzia. </a:t>
            </a:r>
            <a:endParaRPr lang="pt-BR" sz="1200" dirty="0">
              <a:latin typeface="Tahoma" panose="020B0604030504040204" pitchFamily="34" charset="0"/>
              <a:ea typeface="Tahoma" panose="020B0604030504040204" pitchFamily="34" charset="0"/>
              <a:cs typeface="Tahoma" panose="020B0604030504040204" pitchFamily="34"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Estratégia da correção de rumo</a:t>
            </a:r>
            <a:r>
              <a:rPr lang="pt-BR" sz="1200" dirty="0">
                <a:latin typeface="Tahoma" panose="020B0604030504040204" pitchFamily="34" charset="0"/>
                <a:ea typeface="Tahoma" panose="020B0604030504040204" pitchFamily="34" charset="0"/>
                <a:cs typeface="Tahoma" panose="020B0604030504040204" pitchFamily="34" charset="0"/>
              </a:rPr>
              <a:t>: Redimensionamento de cronograma, </a:t>
            </a:r>
            <a:r>
              <a:rPr lang="pt-BR" sz="1200" dirty="0" smtClean="0">
                <a:latin typeface="Tahoma" panose="020B0604030504040204" pitchFamily="34" charset="0"/>
                <a:ea typeface="Tahoma" panose="020B0604030504040204" pitchFamily="34" charset="0"/>
                <a:cs typeface="Tahoma" panose="020B0604030504040204" pitchFamily="34" charset="0"/>
              </a:rPr>
              <a:t>com </a:t>
            </a:r>
            <a:r>
              <a:rPr lang="pt-BR" sz="1200" dirty="0">
                <a:latin typeface="Tahoma" panose="020B0604030504040204" pitchFamily="34" charset="0"/>
                <a:ea typeface="Tahoma" panose="020B0604030504040204" pitchFamily="34" charset="0"/>
                <a:cs typeface="Tahoma" panose="020B0604030504040204" pitchFamily="34" charset="0"/>
              </a:rPr>
              <a:t>repactuação de metas</a:t>
            </a:r>
            <a:r>
              <a:rPr lang="pt-BR" sz="12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744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304800" y="295813"/>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VALOR PÚBLICO</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2" y="4869798"/>
            <a:ext cx="91984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340086614"/>
              </p:ext>
            </p:extLst>
          </p:nvPr>
        </p:nvGraphicFramePr>
        <p:xfrm>
          <a:off x="6934200" y="134144"/>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164048533"/>
              </p:ext>
            </p:extLst>
          </p:nvPr>
        </p:nvGraphicFramePr>
        <p:xfrm>
          <a:off x="249217" y="896144"/>
          <a:ext cx="8683387" cy="3824939"/>
        </p:xfrm>
        <a:graphic>
          <a:graphicData uri="http://schemas.openxmlformats.org/drawingml/2006/table">
            <a:tbl>
              <a:tblPr/>
              <a:tblGrid>
                <a:gridCol w="1670899">
                  <a:extLst>
                    <a:ext uri="{9D8B030D-6E8A-4147-A177-3AD203B41FA5}">
                      <a16:colId xmlns:a16="http://schemas.microsoft.com/office/drawing/2014/main" val="3651118540"/>
                    </a:ext>
                  </a:extLst>
                </a:gridCol>
                <a:gridCol w="1670899">
                  <a:extLst>
                    <a:ext uri="{9D8B030D-6E8A-4147-A177-3AD203B41FA5}">
                      <a16:colId xmlns:a16="http://schemas.microsoft.com/office/drawing/2014/main" val="1478376039"/>
                    </a:ext>
                  </a:extLst>
                </a:gridCol>
                <a:gridCol w="864258">
                  <a:extLst>
                    <a:ext uri="{9D8B030D-6E8A-4147-A177-3AD203B41FA5}">
                      <a16:colId xmlns:a16="http://schemas.microsoft.com/office/drawing/2014/main" val="3917759563"/>
                    </a:ext>
                  </a:extLst>
                </a:gridCol>
                <a:gridCol w="989094">
                  <a:extLst>
                    <a:ext uri="{9D8B030D-6E8A-4147-A177-3AD203B41FA5}">
                      <a16:colId xmlns:a16="http://schemas.microsoft.com/office/drawing/2014/main" val="3511953989"/>
                    </a:ext>
                  </a:extLst>
                </a:gridCol>
                <a:gridCol w="989094">
                  <a:extLst>
                    <a:ext uri="{9D8B030D-6E8A-4147-A177-3AD203B41FA5}">
                      <a16:colId xmlns:a16="http://schemas.microsoft.com/office/drawing/2014/main" val="539081252"/>
                    </a:ext>
                  </a:extLst>
                </a:gridCol>
                <a:gridCol w="835448">
                  <a:extLst>
                    <a:ext uri="{9D8B030D-6E8A-4147-A177-3AD203B41FA5}">
                      <a16:colId xmlns:a16="http://schemas.microsoft.com/office/drawing/2014/main" val="1599786154"/>
                    </a:ext>
                  </a:extLst>
                </a:gridCol>
                <a:gridCol w="749022">
                  <a:extLst>
                    <a:ext uri="{9D8B030D-6E8A-4147-A177-3AD203B41FA5}">
                      <a16:colId xmlns:a16="http://schemas.microsoft.com/office/drawing/2014/main" val="3878572193"/>
                    </a:ext>
                  </a:extLst>
                </a:gridCol>
                <a:gridCol w="914673">
                  <a:extLst>
                    <a:ext uri="{9D8B030D-6E8A-4147-A177-3AD203B41FA5}">
                      <a16:colId xmlns:a16="http://schemas.microsoft.com/office/drawing/2014/main" val="863638531"/>
                    </a:ext>
                  </a:extLst>
                </a:gridCol>
              </a:tblGrid>
              <a:tr h="494891">
                <a:tc>
                  <a:txBody>
                    <a:bodyPr/>
                    <a:lstStyle/>
                    <a:p>
                      <a:pPr algn="ctr" fontAlgn="ctr"/>
                      <a:r>
                        <a:rPr lang="pt-BR" sz="900" b="1" i="0" u="none" strike="noStrike">
                          <a:solidFill>
                            <a:srgbClr val="FFFFFF"/>
                          </a:solidFill>
                          <a:effectLst/>
                          <a:latin typeface="Tahoma" panose="020B0604030504040204" pitchFamily="34" charset="0"/>
                        </a:rPr>
                        <a:t>Indicador</a:t>
                      </a:r>
                    </a:p>
                  </a:txBody>
                  <a:tcPr marL="3138" marR="3138" marT="3138"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Fórmula</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138" marR="3138" marT="3138"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25432968"/>
                  </a:ext>
                </a:extLst>
              </a:tr>
              <a:tr h="832512">
                <a:tc>
                  <a:txBody>
                    <a:bodyPr/>
                    <a:lstStyle/>
                    <a:p>
                      <a:pPr algn="ctr" fontAlgn="ctr"/>
                      <a:r>
                        <a:rPr lang="pt-BR" sz="900" b="1" i="0" u="none" strike="noStrike">
                          <a:solidFill>
                            <a:srgbClr val="000000"/>
                          </a:solidFill>
                          <a:effectLst/>
                          <a:latin typeface="Tahoma" panose="020B0604030504040204" pitchFamily="34" charset="0"/>
                        </a:rPr>
                        <a:t>Municípios abrangidos pelos Levantamentos da Geodiversidade</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DEGET</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5</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167</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3340%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3340%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15884536"/>
                  </a:ext>
                </a:extLst>
              </a:tr>
              <a:tr h="832512">
                <a:tc>
                  <a:txBody>
                    <a:bodyPr/>
                    <a:lstStyle/>
                    <a:p>
                      <a:pPr algn="ctr" fontAlgn="ctr"/>
                      <a:r>
                        <a:rPr lang="pt-BR" sz="900" b="1" i="0" u="none" strike="noStrike">
                          <a:solidFill>
                            <a:srgbClr val="000000"/>
                          </a:solidFill>
                          <a:effectLst/>
                          <a:latin typeface="Tahoma" panose="020B0604030504040204" pitchFamily="34" charset="0"/>
                        </a:rPr>
                        <a:t>Municípios beneficiados pelos Mapeamentos para Prevenção de Desastres Naturais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123</a:t>
                      </a:r>
                    </a:p>
                    <a:p>
                      <a:pPr algn="ctr" fontAlgn="ctr"/>
                      <a:r>
                        <a:rPr lang="pt-BR" sz="900" b="1" i="0" u="none" strike="noStrike" dirty="0" smtClean="0">
                          <a:solidFill>
                            <a:srgbClr val="000000"/>
                          </a:solidFill>
                          <a:effectLst/>
                          <a:latin typeface="Tahoma" panose="020B0604030504040204" pitchFamily="34" charset="0"/>
                        </a:rPr>
                        <a:t>80</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105</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131%</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131%</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85428234"/>
                  </a:ext>
                </a:extLst>
              </a:tr>
              <a:tr h="832512">
                <a:tc>
                  <a:txBody>
                    <a:bodyPr/>
                    <a:lstStyle/>
                    <a:p>
                      <a:pPr algn="ctr" fontAlgn="ctr"/>
                      <a:r>
                        <a:rPr lang="pt-BR" sz="900" b="1" i="0" u="none" strike="noStrike">
                          <a:solidFill>
                            <a:srgbClr val="000000"/>
                          </a:solidFill>
                          <a:effectLst/>
                          <a:latin typeface="Tahoma" panose="020B0604030504040204" pitchFamily="34" charset="0"/>
                        </a:rPr>
                        <a:t>Municípios beneficiados pelos Sistemas de Alerta de Cheias e Inundações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67</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67</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kern="1200" dirty="0">
                          <a:solidFill>
                            <a:srgbClr val="000000"/>
                          </a:solidFill>
                          <a:effectLst/>
                          <a:latin typeface="Tahoma" panose="020B0604030504040204" pitchFamily="34" charset="0"/>
                          <a:ea typeface="+mn-ea"/>
                          <a:cs typeface="+mn-cs"/>
                        </a:rPr>
                        <a:t>100</a:t>
                      </a:r>
                      <a:r>
                        <a:rPr lang="pt-BR" sz="900" b="1" i="0" u="none" strike="noStrike" dirty="0">
                          <a:solidFill>
                            <a:srgbClr val="000000"/>
                          </a:solidFill>
                          <a:effectLst/>
                          <a:latin typeface="Tahoma" panose="020B0604030504040204" pitchFamily="34" charset="0"/>
                        </a:rPr>
                        <a:t>%</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34631702"/>
                  </a:ext>
                </a:extLst>
              </a:tr>
              <a:tr h="832512">
                <a:tc>
                  <a:txBody>
                    <a:bodyPr/>
                    <a:lstStyle/>
                    <a:p>
                      <a:pPr algn="ctr" fontAlgn="ctr"/>
                      <a:r>
                        <a:rPr lang="pt-BR" sz="900" b="1" i="0" u="none" strike="noStrike" dirty="0">
                          <a:solidFill>
                            <a:srgbClr val="000000"/>
                          </a:solidFill>
                          <a:effectLst/>
                          <a:latin typeface="Tahoma" panose="020B0604030504040204" pitchFamily="34" charset="0"/>
                        </a:rPr>
                        <a:t>Municípios beneficiados pelos estudos hidrológicos e hidrogeológicos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1018</a:t>
                      </a:r>
                    </a:p>
                    <a:p>
                      <a:pPr algn="ctr" fontAlgn="ctr"/>
                      <a:r>
                        <a:rPr lang="pt-BR" sz="900" b="1" i="0" u="none" strike="noStrike" dirty="0" smtClean="0">
                          <a:solidFill>
                            <a:srgbClr val="000000"/>
                          </a:solidFill>
                          <a:effectLst/>
                          <a:latin typeface="Tahoma" panose="020B0604030504040204" pitchFamily="34" charset="0"/>
                        </a:rPr>
                        <a:t>183</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149</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81%</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chemeClr val="tx1"/>
                          </a:solidFill>
                          <a:effectLst/>
                          <a:latin typeface="Tahoma" panose="020B0604030504040204" pitchFamily="34" charset="0"/>
                        </a:rPr>
                        <a:t>81%</a:t>
                      </a:r>
                      <a:endParaRPr lang="pt-BR" sz="900" b="1" i="0" u="none" strike="noStrike" dirty="0">
                        <a:solidFill>
                          <a:schemeClr val="tx1"/>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93049284"/>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19309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9527" y="5681"/>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49" y="4869798"/>
            <a:ext cx="8893651"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202368430"/>
              </p:ext>
            </p:extLst>
          </p:nvPr>
        </p:nvGraphicFramePr>
        <p:xfrm>
          <a:off x="228598" y="1027457"/>
          <a:ext cx="8683387" cy="1112094"/>
        </p:xfrm>
        <a:graphic>
          <a:graphicData uri="http://schemas.openxmlformats.org/drawingml/2006/table">
            <a:tbl>
              <a:tblPr/>
              <a:tblGrid>
                <a:gridCol w="1670899">
                  <a:extLst>
                    <a:ext uri="{9D8B030D-6E8A-4147-A177-3AD203B41FA5}">
                      <a16:colId xmlns:a16="http://schemas.microsoft.com/office/drawing/2014/main" val="3651118540"/>
                    </a:ext>
                  </a:extLst>
                </a:gridCol>
                <a:gridCol w="1670899">
                  <a:extLst>
                    <a:ext uri="{9D8B030D-6E8A-4147-A177-3AD203B41FA5}">
                      <a16:colId xmlns:a16="http://schemas.microsoft.com/office/drawing/2014/main" val="1478376039"/>
                    </a:ext>
                  </a:extLst>
                </a:gridCol>
                <a:gridCol w="864258">
                  <a:extLst>
                    <a:ext uri="{9D8B030D-6E8A-4147-A177-3AD203B41FA5}">
                      <a16:colId xmlns:a16="http://schemas.microsoft.com/office/drawing/2014/main" val="3917759563"/>
                    </a:ext>
                  </a:extLst>
                </a:gridCol>
                <a:gridCol w="989094">
                  <a:extLst>
                    <a:ext uri="{9D8B030D-6E8A-4147-A177-3AD203B41FA5}">
                      <a16:colId xmlns:a16="http://schemas.microsoft.com/office/drawing/2014/main" val="3511953989"/>
                    </a:ext>
                  </a:extLst>
                </a:gridCol>
                <a:gridCol w="989094">
                  <a:extLst>
                    <a:ext uri="{9D8B030D-6E8A-4147-A177-3AD203B41FA5}">
                      <a16:colId xmlns:a16="http://schemas.microsoft.com/office/drawing/2014/main" val="539081252"/>
                    </a:ext>
                  </a:extLst>
                </a:gridCol>
                <a:gridCol w="835448">
                  <a:extLst>
                    <a:ext uri="{9D8B030D-6E8A-4147-A177-3AD203B41FA5}">
                      <a16:colId xmlns:a16="http://schemas.microsoft.com/office/drawing/2014/main" val="1599786154"/>
                    </a:ext>
                  </a:extLst>
                </a:gridCol>
                <a:gridCol w="749022">
                  <a:extLst>
                    <a:ext uri="{9D8B030D-6E8A-4147-A177-3AD203B41FA5}">
                      <a16:colId xmlns:a16="http://schemas.microsoft.com/office/drawing/2014/main" val="3878572193"/>
                    </a:ext>
                  </a:extLst>
                </a:gridCol>
                <a:gridCol w="914673">
                  <a:extLst>
                    <a:ext uri="{9D8B030D-6E8A-4147-A177-3AD203B41FA5}">
                      <a16:colId xmlns:a16="http://schemas.microsoft.com/office/drawing/2014/main" val="863638531"/>
                    </a:ext>
                  </a:extLst>
                </a:gridCol>
              </a:tblGrid>
              <a:tr h="191419">
                <a:tc>
                  <a:txBody>
                    <a:bodyPr/>
                    <a:lstStyle/>
                    <a:p>
                      <a:pPr algn="ctr" fontAlgn="ctr"/>
                      <a:r>
                        <a:rPr lang="pt-BR" sz="900" b="1" i="0" u="none" strike="noStrike">
                          <a:solidFill>
                            <a:srgbClr val="FFFFFF"/>
                          </a:solidFill>
                          <a:effectLst/>
                          <a:latin typeface="Tahoma" panose="020B0604030504040204" pitchFamily="34" charset="0"/>
                        </a:rPr>
                        <a:t>Indicador</a:t>
                      </a:r>
                    </a:p>
                  </a:txBody>
                  <a:tcPr marL="3138" marR="3138" marT="3138"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Fórmula</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executada             ( A )</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esperada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(B)</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alcance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(A/B)</a:t>
                      </a:r>
                    </a:p>
                  </a:txBody>
                  <a:tcPr marL="3138" marR="3138" marT="3138"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25432968"/>
                  </a:ext>
                </a:extLst>
              </a:tr>
              <a:tr h="697476">
                <a:tc>
                  <a:txBody>
                    <a:bodyPr/>
                    <a:lstStyle/>
                    <a:p>
                      <a:pPr algn="ctr" fontAlgn="ctr"/>
                      <a:r>
                        <a:rPr lang="pt-BR" sz="900" b="1" i="0" u="none" strike="noStrike">
                          <a:solidFill>
                            <a:srgbClr val="000000"/>
                          </a:solidFill>
                          <a:effectLst/>
                          <a:latin typeface="Tahoma" panose="020B0604030504040204" pitchFamily="34" charset="0"/>
                        </a:rPr>
                        <a:t>Municípios abrangidos pelos Levantamentos da Geodiversidade</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DEGET</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5</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167</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3340%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3340%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415884536"/>
                  </a:ext>
                </a:extLst>
              </a:tr>
            </a:tbl>
          </a:graphicData>
        </a:graphic>
      </p:graphicFrame>
      <p:sp>
        <p:nvSpPr>
          <p:cNvPr id="10" name="Retângulo 9"/>
          <p:cNvSpPr/>
          <p:nvPr/>
        </p:nvSpPr>
        <p:spPr>
          <a:xfrm>
            <a:off x="153679" y="2270864"/>
            <a:ext cx="8758306" cy="1294329"/>
          </a:xfrm>
          <a:prstGeom prst="rect">
            <a:avLst/>
          </a:prstGeom>
        </p:spPr>
        <p:txBody>
          <a:bodyPr wrap="square">
            <a:spAutoFit/>
          </a:bodyPr>
          <a:lstStyle/>
          <a:p>
            <a:pPr algn="just"/>
            <a:r>
              <a:rPr lang="pt-BR" sz="1200" u="sng" dirty="0">
                <a:latin typeface="Tahoma" panose="020B0604030504040204" pitchFamily="34" charset="0"/>
                <a:ea typeface="Tahoma" panose="020B0604030504040204" pitchFamily="34" charset="0"/>
                <a:cs typeface="Tahoma" panose="020B0604030504040204" pitchFamily="34" charset="0"/>
              </a:rPr>
              <a:t>Observação</a:t>
            </a:r>
            <a:r>
              <a:rPr lang="pt-BR" sz="1200" dirty="0">
                <a:latin typeface="Tahoma" panose="020B0604030504040204" pitchFamily="34" charset="0"/>
                <a:ea typeface="Tahoma" panose="020B0604030504040204" pitchFamily="34" charset="0"/>
                <a:cs typeface="Tahoma" panose="020B0604030504040204" pitchFamily="34" charset="0"/>
              </a:rPr>
              <a:t>: Reprogramação das entregas dos Planos </a:t>
            </a:r>
            <a:r>
              <a:rPr lang="pt-BR" sz="1200" dirty="0" smtClean="0">
                <a:latin typeface="Tahoma" panose="020B0604030504040204" pitchFamily="34" charset="0"/>
                <a:ea typeface="Tahoma" panose="020B0604030504040204" pitchFamily="34" charset="0"/>
                <a:cs typeface="Tahoma" panose="020B0604030504040204" pitchFamily="34" charset="0"/>
              </a:rPr>
              <a:t>Orçamentários da </a:t>
            </a:r>
            <a:r>
              <a:rPr lang="pt-BR" sz="1200" dirty="0">
                <a:latin typeface="Tahoma" panose="020B0604030504040204" pitchFamily="34" charset="0"/>
                <a:ea typeface="Tahoma" panose="020B0604030504040204" pitchFamily="34" charset="0"/>
                <a:cs typeface="Tahoma" panose="020B0604030504040204" pitchFamily="34" charset="0"/>
              </a:rPr>
              <a:t>Ação 2D62 no </a:t>
            </a:r>
            <a:r>
              <a:rPr lang="pt-BR" sz="1200" dirty="0" smtClean="0">
                <a:latin typeface="Tahoma" panose="020B0604030504040204" pitchFamily="34" charset="0"/>
                <a:ea typeface="Tahoma" panose="020B0604030504040204" pitchFamily="34" charset="0"/>
                <a:cs typeface="Tahoma" panose="020B0604030504040204" pitchFamily="34" charset="0"/>
              </a:rPr>
              <a:t>SIOP, </a:t>
            </a:r>
            <a:r>
              <a:rPr lang="pt-BR" sz="1200" dirty="0">
                <a:latin typeface="Tahoma" panose="020B0604030504040204" pitchFamily="34" charset="0"/>
                <a:ea typeface="Tahoma" panose="020B0604030504040204" pitchFamily="34" charset="0"/>
                <a:cs typeface="Tahoma" panose="020B0604030504040204" pitchFamily="34" charset="0"/>
              </a:rPr>
              <a:t>em </a:t>
            </a:r>
            <a:r>
              <a:rPr lang="pt-BR" sz="1200" dirty="0" smtClean="0">
                <a:latin typeface="Tahoma" panose="020B0604030504040204" pitchFamily="34" charset="0"/>
                <a:ea typeface="Tahoma" panose="020B0604030504040204" pitchFamily="34" charset="0"/>
                <a:cs typeface="Tahoma" panose="020B0604030504040204" pitchFamily="34" charset="0"/>
              </a:rPr>
              <a:t>julho. Os novos </a:t>
            </a:r>
            <a:r>
              <a:rPr lang="pt-BR" sz="1200" dirty="0">
                <a:latin typeface="Tahoma" panose="020B0604030504040204" pitchFamily="34" charset="0"/>
                <a:ea typeface="Tahoma" panose="020B0604030504040204" pitchFamily="34" charset="0"/>
                <a:cs typeface="Tahoma" panose="020B0604030504040204" pitchFamily="34" charset="0"/>
              </a:rPr>
              <a:t>produtos </a:t>
            </a:r>
            <a:r>
              <a:rPr lang="pt-BR" sz="1200" dirty="0" smtClean="0">
                <a:latin typeface="Tahoma" panose="020B0604030504040204" pitchFamily="34" charset="0"/>
                <a:ea typeface="Tahoma" panose="020B0604030504040204" pitchFamily="34" charset="0"/>
                <a:cs typeface="Tahoma" panose="020B0604030504040204" pitchFamily="34" charset="0"/>
              </a:rPr>
              <a:t>beneficiaram </a:t>
            </a:r>
            <a:r>
              <a:rPr lang="pt-BR" sz="1200" dirty="0">
                <a:latin typeface="Tahoma" panose="020B0604030504040204" pitchFamily="34" charset="0"/>
                <a:ea typeface="Tahoma" panose="020B0604030504040204" pitchFamily="34" charset="0"/>
                <a:cs typeface="Tahoma" panose="020B0604030504040204" pitchFamily="34" charset="0"/>
              </a:rPr>
              <a:t>um número muito maior de </a:t>
            </a:r>
            <a:r>
              <a:rPr lang="pt-BR" sz="1200" dirty="0" smtClean="0">
                <a:latin typeface="Tahoma" panose="020B0604030504040204" pitchFamily="34" charset="0"/>
                <a:ea typeface="Tahoma" panose="020B0604030504040204" pitchFamily="34" charset="0"/>
                <a:cs typeface="Tahoma" panose="020B0604030504040204" pitchFamily="34" charset="0"/>
              </a:rPr>
              <a:t>municípios do </a:t>
            </a:r>
            <a:r>
              <a:rPr lang="pt-BR" sz="1200" dirty="0">
                <a:latin typeface="Tahoma" panose="020B0604030504040204" pitchFamily="34" charset="0"/>
                <a:ea typeface="Tahoma" panose="020B0604030504040204" pitchFamily="34" charset="0"/>
                <a:cs typeface="Tahoma" panose="020B0604030504040204" pitchFamily="34" charset="0"/>
              </a:rPr>
              <a:t>que o </a:t>
            </a:r>
            <a:r>
              <a:rPr lang="pt-BR" sz="1200" dirty="0" smtClean="0">
                <a:latin typeface="Tahoma" panose="020B0604030504040204" pitchFamily="34" charset="0"/>
                <a:ea typeface="Tahoma" panose="020B0604030504040204" pitchFamily="34" charset="0"/>
                <a:cs typeface="Tahoma" panose="020B0604030504040204" pitchFamily="34" charset="0"/>
              </a:rPr>
              <a:t>previsto.</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Causa do desvio do </a:t>
            </a:r>
            <a:r>
              <a:rPr lang="pt-BR" sz="1200" u="sng" dirty="0">
                <a:latin typeface="Tahoma" panose="020B0604030504040204" pitchFamily="34" charset="0"/>
                <a:ea typeface="Tahoma" panose="020B0604030504040204" pitchFamily="34" charset="0"/>
                <a:cs typeface="Tahoma" panose="020B0604030504040204" pitchFamily="34" charset="0"/>
              </a:rPr>
              <a:t>indicador</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A meta foi mal dimensionada, não contemplou o número de municípios beneficiados mas sim o número de produtos. </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682985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4077110740"/>
              </p:ext>
            </p:extLst>
          </p:nvPr>
        </p:nvGraphicFramePr>
        <p:xfrm>
          <a:off x="228598" y="1034099"/>
          <a:ext cx="8683387" cy="1112094"/>
        </p:xfrm>
        <a:graphic>
          <a:graphicData uri="http://schemas.openxmlformats.org/drawingml/2006/table">
            <a:tbl>
              <a:tblPr/>
              <a:tblGrid>
                <a:gridCol w="1670899">
                  <a:extLst>
                    <a:ext uri="{9D8B030D-6E8A-4147-A177-3AD203B41FA5}">
                      <a16:colId xmlns:a16="http://schemas.microsoft.com/office/drawing/2014/main" val="3651118540"/>
                    </a:ext>
                  </a:extLst>
                </a:gridCol>
                <a:gridCol w="1670899">
                  <a:extLst>
                    <a:ext uri="{9D8B030D-6E8A-4147-A177-3AD203B41FA5}">
                      <a16:colId xmlns:a16="http://schemas.microsoft.com/office/drawing/2014/main" val="1478376039"/>
                    </a:ext>
                  </a:extLst>
                </a:gridCol>
                <a:gridCol w="864258">
                  <a:extLst>
                    <a:ext uri="{9D8B030D-6E8A-4147-A177-3AD203B41FA5}">
                      <a16:colId xmlns:a16="http://schemas.microsoft.com/office/drawing/2014/main" val="3917759563"/>
                    </a:ext>
                  </a:extLst>
                </a:gridCol>
                <a:gridCol w="989094">
                  <a:extLst>
                    <a:ext uri="{9D8B030D-6E8A-4147-A177-3AD203B41FA5}">
                      <a16:colId xmlns:a16="http://schemas.microsoft.com/office/drawing/2014/main" val="3511953989"/>
                    </a:ext>
                  </a:extLst>
                </a:gridCol>
                <a:gridCol w="989094">
                  <a:extLst>
                    <a:ext uri="{9D8B030D-6E8A-4147-A177-3AD203B41FA5}">
                      <a16:colId xmlns:a16="http://schemas.microsoft.com/office/drawing/2014/main" val="539081252"/>
                    </a:ext>
                  </a:extLst>
                </a:gridCol>
                <a:gridCol w="835448">
                  <a:extLst>
                    <a:ext uri="{9D8B030D-6E8A-4147-A177-3AD203B41FA5}">
                      <a16:colId xmlns:a16="http://schemas.microsoft.com/office/drawing/2014/main" val="1599786154"/>
                    </a:ext>
                  </a:extLst>
                </a:gridCol>
                <a:gridCol w="749022">
                  <a:extLst>
                    <a:ext uri="{9D8B030D-6E8A-4147-A177-3AD203B41FA5}">
                      <a16:colId xmlns:a16="http://schemas.microsoft.com/office/drawing/2014/main" val="3878572193"/>
                    </a:ext>
                  </a:extLst>
                </a:gridCol>
                <a:gridCol w="914673">
                  <a:extLst>
                    <a:ext uri="{9D8B030D-6E8A-4147-A177-3AD203B41FA5}">
                      <a16:colId xmlns:a16="http://schemas.microsoft.com/office/drawing/2014/main" val="863638531"/>
                    </a:ext>
                  </a:extLst>
                </a:gridCol>
              </a:tblGrid>
              <a:tr h="191419">
                <a:tc>
                  <a:txBody>
                    <a:bodyPr/>
                    <a:lstStyle/>
                    <a:p>
                      <a:pPr algn="ctr" fontAlgn="ctr"/>
                      <a:r>
                        <a:rPr lang="pt-BR" sz="900" b="1" i="0" u="none" strike="noStrike">
                          <a:solidFill>
                            <a:srgbClr val="FFFFFF"/>
                          </a:solidFill>
                          <a:effectLst/>
                          <a:latin typeface="Tahoma" panose="020B0604030504040204" pitchFamily="34" charset="0"/>
                        </a:rPr>
                        <a:t>Indicador</a:t>
                      </a:r>
                    </a:p>
                  </a:txBody>
                  <a:tcPr marL="3138" marR="3138" marT="3138"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138" marR="3138" marT="3138"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25432968"/>
                  </a:ext>
                </a:extLst>
              </a:tr>
              <a:tr h="697476">
                <a:tc>
                  <a:txBody>
                    <a:bodyPr/>
                    <a:lstStyle/>
                    <a:p>
                      <a:pPr algn="ctr" fontAlgn="ctr"/>
                      <a:r>
                        <a:rPr lang="pt-BR" sz="900" b="1" i="0" u="none" strike="noStrike" dirty="0">
                          <a:solidFill>
                            <a:srgbClr val="000000"/>
                          </a:solidFill>
                          <a:effectLst/>
                          <a:latin typeface="Tahoma" panose="020B0604030504040204" pitchFamily="34" charset="0"/>
                        </a:rPr>
                        <a:t>Municípios beneficiados pelos Mapeamentos para Prevenção de Desastres Naturais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123</a:t>
                      </a:r>
                    </a:p>
                    <a:p>
                      <a:pPr algn="ctr" fontAlgn="ct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80</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105</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131%</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131%</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85428234"/>
                  </a:ext>
                </a:extLst>
              </a:tr>
            </a:tbl>
          </a:graphicData>
        </a:graphic>
      </p:graphicFrame>
      <p:sp>
        <p:nvSpPr>
          <p:cNvPr id="10" name="Retângulo 9"/>
          <p:cNvSpPr/>
          <p:nvPr/>
        </p:nvSpPr>
        <p:spPr>
          <a:xfrm>
            <a:off x="228598" y="2371460"/>
            <a:ext cx="8683387" cy="1294329"/>
          </a:xfrm>
          <a:prstGeom prst="rect">
            <a:avLst/>
          </a:prstGeom>
        </p:spPr>
        <p:txBody>
          <a:bodyPr wrap="square">
            <a:spAutoFit/>
          </a:bodyPr>
          <a:lstStyle/>
          <a:p>
            <a:pPr algn="just"/>
            <a:r>
              <a:rPr lang="pt-BR" sz="1200" dirty="0">
                <a:latin typeface="Tahoma" panose="020B0604030504040204" pitchFamily="34" charset="0"/>
                <a:ea typeface="Tahoma" panose="020B0604030504040204" pitchFamily="34" charset="0"/>
                <a:cs typeface="Tahoma" panose="020B0604030504040204" pitchFamily="34" charset="0"/>
              </a:rPr>
              <a:t>Observação: </a:t>
            </a:r>
            <a:r>
              <a:rPr lang="pt-BR" sz="1200" dirty="0" smtClean="0">
                <a:latin typeface="Tahoma" panose="020B0604030504040204" pitchFamily="34" charset="0"/>
                <a:ea typeface="Tahoma" panose="020B0604030504040204" pitchFamily="34" charset="0"/>
                <a:cs typeface="Tahoma" panose="020B0604030504040204" pitchFamily="34" charset="0"/>
              </a:rPr>
              <a:t>Meta </a:t>
            </a:r>
            <a:r>
              <a:rPr lang="pt-BR" sz="1200" dirty="0">
                <a:latin typeface="Tahoma" panose="020B0604030504040204" pitchFamily="34" charset="0"/>
                <a:ea typeface="Tahoma" panose="020B0604030504040204" pitchFamily="34" charset="0"/>
                <a:cs typeface="Tahoma" panose="020B0604030504040204" pitchFamily="34" charset="0"/>
              </a:rPr>
              <a:t>reprogramada no SIOP, em </a:t>
            </a:r>
            <a:r>
              <a:rPr lang="pt-BR" sz="1200" dirty="0" smtClean="0">
                <a:latin typeface="Tahoma" panose="020B0604030504040204" pitchFamily="34" charset="0"/>
                <a:ea typeface="Tahoma" panose="020B0604030504040204" pitchFamily="34" charset="0"/>
                <a:cs typeface="Tahoma" panose="020B0604030504040204" pitchFamily="34" charset="0"/>
              </a:rPr>
              <a:t>julho, devido ao </a:t>
            </a:r>
            <a:r>
              <a:rPr lang="pt-BR" sz="1200" dirty="0">
                <a:latin typeface="Tahoma" panose="020B0604030504040204" pitchFamily="34" charset="0"/>
                <a:ea typeface="Tahoma" panose="020B0604030504040204" pitchFamily="34" charset="0"/>
                <a:cs typeface="Tahoma" panose="020B0604030504040204" pitchFamily="34" charset="0"/>
              </a:rPr>
              <a:t>impedimento de realização das campanhas de campo </a:t>
            </a:r>
            <a:r>
              <a:rPr lang="pt-BR" sz="1200" dirty="0" smtClean="0">
                <a:latin typeface="Tahoma" panose="020B0604030504040204" pitchFamily="34" charset="0"/>
                <a:ea typeface="Tahoma" panose="020B0604030504040204" pitchFamily="34" charset="0"/>
                <a:cs typeface="Tahoma" panose="020B0604030504040204" pitchFamily="34" charset="0"/>
              </a:rPr>
              <a:t> - situação sanitária (COVID-19).</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Causa do desvio do </a:t>
            </a:r>
            <a:r>
              <a:rPr lang="pt-BR" sz="1200" dirty="0">
                <a:latin typeface="Tahoma" panose="020B0604030504040204" pitchFamily="34" charset="0"/>
                <a:ea typeface="Tahoma" panose="020B0604030504040204" pitchFamily="34" charset="0"/>
                <a:cs typeface="Tahoma" panose="020B0604030504040204" pitchFamily="34" charset="0"/>
              </a:rPr>
              <a:t>indicador: </a:t>
            </a:r>
            <a:r>
              <a:rPr lang="pt-BR" sz="1200" dirty="0" smtClean="0">
                <a:latin typeface="Tahoma" panose="020B0604030504040204" pitchFamily="34" charset="0"/>
                <a:ea typeface="Tahoma" panose="020B0604030504040204" pitchFamily="34" charset="0"/>
                <a:cs typeface="Tahoma" panose="020B0604030504040204" pitchFamily="34" charset="0"/>
              </a:rPr>
              <a:t>A retomada das atividades de campo no segundo </a:t>
            </a:r>
            <a:r>
              <a:rPr lang="pt-BR" sz="1200" dirty="0">
                <a:latin typeface="Tahoma" panose="020B0604030504040204" pitchFamily="34" charset="0"/>
                <a:ea typeface="Tahoma" panose="020B0604030504040204" pitchFamily="34" charset="0"/>
                <a:cs typeface="Tahoma" panose="020B0604030504040204" pitchFamily="34" charset="0"/>
              </a:rPr>
              <a:t>semestre e elaboração </a:t>
            </a:r>
            <a:r>
              <a:rPr lang="pt-BR" sz="1200" dirty="0" smtClean="0">
                <a:latin typeface="Tahoma" panose="020B0604030504040204" pitchFamily="34" charset="0"/>
                <a:ea typeface="Tahoma" panose="020B0604030504040204" pitchFamily="34" charset="0"/>
                <a:cs typeface="Tahoma" panose="020B0604030504040204" pitchFamily="34" charset="0"/>
              </a:rPr>
              <a:t>de novos produtos -  </a:t>
            </a:r>
            <a:r>
              <a:rPr lang="pt-BR" sz="1200" dirty="0">
                <a:latin typeface="Tahoma" panose="020B0604030504040204" pitchFamily="34" charset="0"/>
                <a:ea typeface="Tahoma" panose="020B0604030504040204" pitchFamily="34" charset="0"/>
                <a:cs typeface="Tahoma" panose="020B0604030504040204" pitchFamily="34" charset="0"/>
              </a:rPr>
              <a:t>Relatórios </a:t>
            </a:r>
            <a:r>
              <a:rPr lang="pt-BR" sz="1200" dirty="0" smtClean="0">
                <a:latin typeface="Tahoma" panose="020B0604030504040204" pitchFamily="34" charset="0"/>
                <a:ea typeface="Tahoma" panose="020B0604030504040204" pitchFamily="34" charset="0"/>
                <a:cs typeface="Tahoma" panose="020B0604030504040204" pitchFamily="34" charset="0"/>
              </a:rPr>
              <a:t>Diagnóstico.</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92561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5873"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847070087"/>
              </p:ext>
            </p:extLst>
          </p:nvPr>
        </p:nvGraphicFramePr>
        <p:xfrm>
          <a:off x="230305" y="1034099"/>
          <a:ext cx="8683387" cy="1112094"/>
        </p:xfrm>
        <a:graphic>
          <a:graphicData uri="http://schemas.openxmlformats.org/drawingml/2006/table">
            <a:tbl>
              <a:tblPr/>
              <a:tblGrid>
                <a:gridCol w="1670899">
                  <a:extLst>
                    <a:ext uri="{9D8B030D-6E8A-4147-A177-3AD203B41FA5}">
                      <a16:colId xmlns:a16="http://schemas.microsoft.com/office/drawing/2014/main" val="3651118540"/>
                    </a:ext>
                  </a:extLst>
                </a:gridCol>
                <a:gridCol w="1670899">
                  <a:extLst>
                    <a:ext uri="{9D8B030D-6E8A-4147-A177-3AD203B41FA5}">
                      <a16:colId xmlns:a16="http://schemas.microsoft.com/office/drawing/2014/main" val="1478376039"/>
                    </a:ext>
                  </a:extLst>
                </a:gridCol>
                <a:gridCol w="864258">
                  <a:extLst>
                    <a:ext uri="{9D8B030D-6E8A-4147-A177-3AD203B41FA5}">
                      <a16:colId xmlns:a16="http://schemas.microsoft.com/office/drawing/2014/main" val="3917759563"/>
                    </a:ext>
                  </a:extLst>
                </a:gridCol>
                <a:gridCol w="989094">
                  <a:extLst>
                    <a:ext uri="{9D8B030D-6E8A-4147-A177-3AD203B41FA5}">
                      <a16:colId xmlns:a16="http://schemas.microsoft.com/office/drawing/2014/main" val="3511953989"/>
                    </a:ext>
                  </a:extLst>
                </a:gridCol>
                <a:gridCol w="989094">
                  <a:extLst>
                    <a:ext uri="{9D8B030D-6E8A-4147-A177-3AD203B41FA5}">
                      <a16:colId xmlns:a16="http://schemas.microsoft.com/office/drawing/2014/main" val="539081252"/>
                    </a:ext>
                  </a:extLst>
                </a:gridCol>
                <a:gridCol w="835448">
                  <a:extLst>
                    <a:ext uri="{9D8B030D-6E8A-4147-A177-3AD203B41FA5}">
                      <a16:colId xmlns:a16="http://schemas.microsoft.com/office/drawing/2014/main" val="1599786154"/>
                    </a:ext>
                  </a:extLst>
                </a:gridCol>
                <a:gridCol w="749022">
                  <a:extLst>
                    <a:ext uri="{9D8B030D-6E8A-4147-A177-3AD203B41FA5}">
                      <a16:colId xmlns:a16="http://schemas.microsoft.com/office/drawing/2014/main" val="3878572193"/>
                    </a:ext>
                  </a:extLst>
                </a:gridCol>
                <a:gridCol w="914673">
                  <a:extLst>
                    <a:ext uri="{9D8B030D-6E8A-4147-A177-3AD203B41FA5}">
                      <a16:colId xmlns:a16="http://schemas.microsoft.com/office/drawing/2014/main" val="863638531"/>
                    </a:ext>
                  </a:extLst>
                </a:gridCol>
              </a:tblGrid>
              <a:tr h="191419">
                <a:tc>
                  <a:txBody>
                    <a:bodyPr/>
                    <a:lstStyle/>
                    <a:p>
                      <a:pPr algn="ctr" fontAlgn="ctr"/>
                      <a:r>
                        <a:rPr lang="pt-BR" sz="900" b="1" i="0" u="none" strike="noStrike">
                          <a:solidFill>
                            <a:srgbClr val="FFFFFF"/>
                          </a:solidFill>
                          <a:effectLst/>
                          <a:latin typeface="Tahoma" panose="020B0604030504040204" pitchFamily="34" charset="0"/>
                        </a:rPr>
                        <a:t>Indicador</a:t>
                      </a:r>
                    </a:p>
                  </a:txBody>
                  <a:tcPr marL="3138" marR="3138" marT="3138"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138" marR="3138" marT="3138"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25432968"/>
                  </a:ext>
                </a:extLst>
              </a:tr>
              <a:tr h="697476">
                <a:tc>
                  <a:txBody>
                    <a:bodyPr/>
                    <a:lstStyle/>
                    <a:p>
                      <a:pPr algn="ctr" fontAlgn="ctr"/>
                      <a:r>
                        <a:rPr lang="pt-BR" sz="900" b="1" i="0" u="none" strike="noStrike" dirty="0">
                          <a:solidFill>
                            <a:srgbClr val="000000"/>
                          </a:solidFill>
                          <a:effectLst/>
                          <a:latin typeface="Tahoma" panose="020B0604030504040204" pitchFamily="34" charset="0"/>
                        </a:rPr>
                        <a:t>Municípios beneficiados pelos Sistemas de Alerta de Cheias e Inundações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67</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67</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4631702"/>
                  </a:ext>
                </a:extLst>
              </a:tr>
            </a:tbl>
          </a:graphicData>
        </a:graphic>
      </p:graphicFrame>
      <p:sp>
        <p:nvSpPr>
          <p:cNvPr id="10" name="Retângulo 9"/>
          <p:cNvSpPr/>
          <p:nvPr/>
        </p:nvSpPr>
        <p:spPr>
          <a:xfrm>
            <a:off x="143529" y="2371460"/>
            <a:ext cx="8659813" cy="264047"/>
          </a:xfrm>
          <a:prstGeom prst="rect">
            <a:avLst/>
          </a:prstGeom>
        </p:spPr>
        <p:txBody>
          <a:bodyPr wrap="square">
            <a:spAutoFit/>
          </a:bodyPr>
          <a:lstStyle/>
          <a:p>
            <a:pPr algn="just"/>
            <a:r>
              <a:rPr lang="pt-BR" sz="1200" dirty="0">
                <a:latin typeface="Tahoma" panose="020B0604030504040204" pitchFamily="34" charset="0"/>
                <a:ea typeface="Tahoma" panose="020B0604030504040204" pitchFamily="34" charset="0"/>
                <a:cs typeface="Tahoma" panose="020B0604030504040204" pitchFamily="34" charset="0"/>
              </a:rPr>
              <a:t>Observação: Meta executada conforme programado</a:t>
            </a:r>
            <a:r>
              <a:rPr lang="pt-BR" sz="1200" dirty="0" smtClean="0">
                <a:latin typeface="Tahoma" panose="020B0604030504040204" pitchFamily="34" charset="0"/>
                <a:ea typeface="Tahoma" panose="020B0604030504040204" pitchFamily="34" charset="0"/>
                <a:cs typeface="Tahoma" panose="020B0604030504040204" pitchFamily="34" charset="0"/>
              </a:rPr>
              <a:t>.</a:t>
            </a: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36566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793" y="-18256"/>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48" y="4869798"/>
            <a:ext cx="89698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452636559"/>
              </p:ext>
            </p:extLst>
          </p:nvPr>
        </p:nvGraphicFramePr>
        <p:xfrm>
          <a:off x="238459" y="1046061"/>
          <a:ext cx="8683387" cy="1112094"/>
        </p:xfrm>
        <a:graphic>
          <a:graphicData uri="http://schemas.openxmlformats.org/drawingml/2006/table">
            <a:tbl>
              <a:tblPr/>
              <a:tblGrid>
                <a:gridCol w="1670899">
                  <a:extLst>
                    <a:ext uri="{9D8B030D-6E8A-4147-A177-3AD203B41FA5}">
                      <a16:colId xmlns:a16="http://schemas.microsoft.com/office/drawing/2014/main" val="3651118540"/>
                    </a:ext>
                  </a:extLst>
                </a:gridCol>
                <a:gridCol w="1670899">
                  <a:extLst>
                    <a:ext uri="{9D8B030D-6E8A-4147-A177-3AD203B41FA5}">
                      <a16:colId xmlns:a16="http://schemas.microsoft.com/office/drawing/2014/main" val="1478376039"/>
                    </a:ext>
                  </a:extLst>
                </a:gridCol>
                <a:gridCol w="864258">
                  <a:extLst>
                    <a:ext uri="{9D8B030D-6E8A-4147-A177-3AD203B41FA5}">
                      <a16:colId xmlns:a16="http://schemas.microsoft.com/office/drawing/2014/main" val="3917759563"/>
                    </a:ext>
                  </a:extLst>
                </a:gridCol>
                <a:gridCol w="989094">
                  <a:extLst>
                    <a:ext uri="{9D8B030D-6E8A-4147-A177-3AD203B41FA5}">
                      <a16:colId xmlns:a16="http://schemas.microsoft.com/office/drawing/2014/main" val="3511953989"/>
                    </a:ext>
                  </a:extLst>
                </a:gridCol>
                <a:gridCol w="989094">
                  <a:extLst>
                    <a:ext uri="{9D8B030D-6E8A-4147-A177-3AD203B41FA5}">
                      <a16:colId xmlns:a16="http://schemas.microsoft.com/office/drawing/2014/main" val="539081252"/>
                    </a:ext>
                  </a:extLst>
                </a:gridCol>
                <a:gridCol w="835448">
                  <a:extLst>
                    <a:ext uri="{9D8B030D-6E8A-4147-A177-3AD203B41FA5}">
                      <a16:colId xmlns:a16="http://schemas.microsoft.com/office/drawing/2014/main" val="1599786154"/>
                    </a:ext>
                  </a:extLst>
                </a:gridCol>
                <a:gridCol w="749022">
                  <a:extLst>
                    <a:ext uri="{9D8B030D-6E8A-4147-A177-3AD203B41FA5}">
                      <a16:colId xmlns:a16="http://schemas.microsoft.com/office/drawing/2014/main" val="3878572193"/>
                    </a:ext>
                  </a:extLst>
                </a:gridCol>
                <a:gridCol w="914673">
                  <a:extLst>
                    <a:ext uri="{9D8B030D-6E8A-4147-A177-3AD203B41FA5}">
                      <a16:colId xmlns:a16="http://schemas.microsoft.com/office/drawing/2014/main" val="863638531"/>
                    </a:ext>
                  </a:extLst>
                </a:gridCol>
              </a:tblGrid>
              <a:tr h="191419">
                <a:tc>
                  <a:txBody>
                    <a:bodyPr/>
                    <a:lstStyle/>
                    <a:p>
                      <a:pPr algn="ctr" fontAlgn="ctr"/>
                      <a:r>
                        <a:rPr lang="pt-BR" sz="900" b="1" i="0" u="none" strike="noStrike">
                          <a:solidFill>
                            <a:srgbClr val="FFFFFF"/>
                          </a:solidFill>
                          <a:effectLst/>
                          <a:latin typeface="Tahoma" panose="020B0604030504040204" pitchFamily="34" charset="0"/>
                        </a:rPr>
                        <a:t>Indicador</a:t>
                      </a:r>
                    </a:p>
                  </a:txBody>
                  <a:tcPr marL="3138" marR="3138" marT="3138" marB="0" anchor="ctr">
                    <a:lnL w="1270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138" marR="3138" marT="31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138" marR="3138" marT="3138"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25432968"/>
                  </a:ext>
                </a:extLst>
              </a:tr>
              <a:tr h="697476">
                <a:tc>
                  <a:txBody>
                    <a:bodyPr/>
                    <a:lstStyle/>
                    <a:p>
                      <a:pPr algn="ctr" fontAlgn="ctr"/>
                      <a:r>
                        <a:rPr lang="pt-BR" sz="900" b="1" i="0" u="none" strike="noStrike" dirty="0">
                          <a:solidFill>
                            <a:srgbClr val="000000"/>
                          </a:solidFill>
                          <a:effectLst/>
                          <a:latin typeface="Tahoma" panose="020B0604030504040204" pitchFamily="34" charset="0"/>
                        </a:rPr>
                        <a:t>Municípios beneficiados pelos estudos hidrológicos e hidrogeológicos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1018</a:t>
                      </a:r>
                    </a:p>
                    <a:p>
                      <a:pPr algn="ctr" fontAlgn="ctr"/>
                      <a:r>
                        <a:rPr lang="pt-BR" sz="900" b="1" i="0" u="none" strike="noStrike" dirty="0" smtClean="0">
                          <a:solidFill>
                            <a:srgbClr val="000000"/>
                          </a:solidFill>
                          <a:effectLst/>
                          <a:latin typeface="Tahoma" panose="020B0604030504040204" pitchFamily="34" charset="0"/>
                        </a:rPr>
                        <a:t>183</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149</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81%</a:t>
                      </a:r>
                      <a:endParaRPr lang="pt-BR" sz="900" b="1" i="0" u="none" strike="noStrike" dirty="0">
                        <a:solidFill>
                          <a:srgbClr val="000000"/>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chemeClr val="tx1"/>
                          </a:solidFill>
                          <a:effectLst/>
                          <a:latin typeface="Tahoma" panose="020B0604030504040204" pitchFamily="34" charset="0"/>
                        </a:rPr>
                        <a:t>81%</a:t>
                      </a:r>
                      <a:endParaRPr lang="pt-BR" sz="900" b="1" i="0" u="none" strike="noStrike" dirty="0">
                        <a:solidFill>
                          <a:schemeClr val="tx1"/>
                        </a:solidFill>
                        <a:effectLst/>
                        <a:latin typeface="Tahoma" panose="020B0604030504040204" pitchFamily="34" charset="0"/>
                      </a:endParaRPr>
                    </a:p>
                  </a:txBody>
                  <a:tcPr marL="3138" marR="3138" marT="31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93049284"/>
                  </a:ext>
                </a:extLst>
              </a:tr>
            </a:tbl>
          </a:graphicData>
        </a:graphic>
      </p:graphicFrame>
      <p:sp>
        <p:nvSpPr>
          <p:cNvPr id="10" name="Retângulo 9"/>
          <p:cNvSpPr/>
          <p:nvPr/>
        </p:nvSpPr>
        <p:spPr>
          <a:xfrm>
            <a:off x="179388" y="2297884"/>
            <a:ext cx="8659813" cy="1466042"/>
          </a:xfrm>
          <a:prstGeom prst="rect">
            <a:avLst/>
          </a:prstGeom>
        </p:spPr>
        <p:txBody>
          <a:bodyPr wrap="square">
            <a:spAutoFit/>
          </a:bodyPr>
          <a:lstStyle/>
          <a:p>
            <a:pPr algn="just"/>
            <a:r>
              <a:rPr lang="pt-BR" sz="1200" u="sng" dirty="0">
                <a:latin typeface="Tahoma" panose="020B0604030504040204" pitchFamily="34" charset="0"/>
                <a:ea typeface="Tahoma" panose="020B0604030504040204" pitchFamily="34" charset="0"/>
                <a:cs typeface="Tahoma" panose="020B0604030504040204" pitchFamily="34" charset="0"/>
              </a:rPr>
              <a:t>Observação</a:t>
            </a:r>
            <a:r>
              <a:rPr lang="pt-BR" sz="1200" dirty="0">
                <a:latin typeface="Tahoma" panose="020B0604030504040204" pitchFamily="34" charset="0"/>
                <a:ea typeface="Tahoma" panose="020B0604030504040204" pitchFamily="34" charset="0"/>
                <a:cs typeface="Tahoma" panose="020B0604030504040204" pitchFamily="34" charset="0"/>
              </a:rPr>
              <a:t>: Diferença entre Previsto/Realizado </a:t>
            </a:r>
            <a:r>
              <a:rPr lang="pt-BR" sz="1200" dirty="0" smtClean="0">
                <a:latin typeface="Tahoma" panose="020B0604030504040204" pitchFamily="34" charset="0"/>
                <a:ea typeface="Tahoma" panose="020B0604030504040204" pitchFamily="34" charset="0"/>
                <a:cs typeface="Tahoma" panose="020B0604030504040204" pitchFamily="34" charset="0"/>
              </a:rPr>
              <a:t>em função da alteração </a:t>
            </a:r>
            <a:r>
              <a:rPr lang="pt-BR" sz="1200" dirty="0">
                <a:latin typeface="Tahoma" panose="020B0604030504040204" pitchFamily="34" charset="0"/>
                <a:ea typeface="Tahoma" panose="020B0604030504040204" pitchFamily="34" charset="0"/>
                <a:cs typeface="Tahoma" panose="020B0604030504040204" pitchFamily="34" charset="0"/>
              </a:rPr>
              <a:t>de projetos/mapas entregues/disponibilizados e reprogramação de cronograma executivo de </a:t>
            </a:r>
            <a:r>
              <a:rPr lang="pt-BR" sz="1200" dirty="0" smtClean="0">
                <a:latin typeface="Tahoma" panose="020B0604030504040204" pitchFamily="34" charset="0"/>
                <a:ea typeface="Tahoma" panose="020B0604030504040204" pitchFamily="34" charset="0"/>
                <a:cs typeface="Tahoma" panose="020B0604030504040204" pitchFamily="34" charset="0"/>
              </a:rPr>
              <a:t>projetos, </a:t>
            </a:r>
            <a:r>
              <a:rPr lang="pt-BR" sz="1200" dirty="0">
                <a:latin typeface="Tahoma" panose="020B0604030504040204" pitchFamily="34" charset="0"/>
                <a:ea typeface="Tahoma" panose="020B0604030504040204" pitchFamily="34" charset="0"/>
                <a:cs typeface="Tahoma" panose="020B0604030504040204" pitchFamily="34" charset="0"/>
              </a:rPr>
              <a:t>devido ao impedimento de realização </a:t>
            </a:r>
            <a:r>
              <a:rPr lang="pt-BR" sz="1200" dirty="0" smtClean="0">
                <a:latin typeface="Tahoma" panose="020B0604030504040204" pitchFamily="34" charset="0"/>
                <a:ea typeface="Tahoma" panose="020B0604030504040204" pitchFamily="34" charset="0"/>
                <a:cs typeface="Tahoma" panose="020B0604030504040204" pitchFamily="34" charset="0"/>
              </a:rPr>
              <a:t>de </a:t>
            </a:r>
            <a:r>
              <a:rPr lang="pt-BR" sz="1200" dirty="0">
                <a:latin typeface="Tahoma" panose="020B0604030504040204" pitchFamily="34" charset="0"/>
                <a:ea typeface="Tahoma" panose="020B0604030504040204" pitchFamily="34" charset="0"/>
                <a:cs typeface="Tahoma" panose="020B0604030504040204" pitchFamily="34" charset="0"/>
              </a:rPr>
              <a:t>campanhas de campo </a:t>
            </a:r>
            <a:r>
              <a:rPr lang="pt-BR" sz="1200" dirty="0" smtClean="0">
                <a:latin typeface="Tahoma" panose="020B0604030504040204" pitchFamily="34" charset="0"/>
                <a:ea typeface="Tahoma" panose="020B0604030504040204" pitchFamily="34" charset="0"/>
                <a:cs typeface="Tahoma" panose="020B0604030504040204" pitchFamily="34" charset="0"/>
              </a:rPr>
              <a:t> - situação sanitária (COVID-19).</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Causa do desvio do </a:t>
            </a:r>
            <a:r>
              <a:rPr lang="pt-BR" sz="1200" u="sng" dirty="0">
                <a:latin typeface="Tahoma" panose="020B0604030504040204" pitchFamily="34" charset="0"/>
                <a:ea typeface="Tahoma" panose="020B0604030504040204" pitchFamily="34" charset="0"/>
                <a:cs typeface="Tahoma" panose="020B0604030504040204" pitchFamily="34" charset="0"/>
              </a:rPr>
              <a:t>indicador</a:t>
            </a:r>
            <a:r>
              <a:rPr lang="pt-BR" sz="1200" dirty="0">
                <a:latin typeface="Tahoma" panose="020B0604030504040204" pitchFamily="34" charset="0"/>
                <a:ea typeface="Tahoma" panose="020B0604030504040204" pitchFamily="34" charset="0"/>
                <a:cs typeface="Tahoma" panose="020B0604030504040204" pitchFamily="34" charset="0"/>
              </a:rPr>
              <a:t>: Reprogramação de cronograma executivo de projetos devido ao impedimento de realização </a:t>
            </a:r>
            <a:r>
              <a:rPr lang="pt-BR" sz="1200" dirty="0" smtClean="0">
                <a:latin typeface="Tahoma" panose="020B0604030504040204" pitchFamily="34" charset="0"/>
                <a:ea typeface="Tahoma" panose="020B0604030504040204" pitchFamily="34" charset="0"/>
                <a:cs typeface="Tahoma" panose="020B0604030504040204" pitchFamily="34" charset="0"/>
              </a:rPr>
              <a:t>de </a:t>
            </a:r>
            <a:r>
              <a:rPr lang="pt-BR" sz="1200" dirty="0">
                <a:latin typeface="Tahoma" panose="020B0604030504040204" pitchFamily="34" charset="0"/>
                <a:ea typeface="Tahoma" panose="020B0604030504040204" pitchFamily="34" charset="0"/>
                <a:cs typeface="Tahoma" panose="020B0604030504040204" pitchFamily="34" charset="0"/>
              </a:rPr>
              <a:t>campanhas de </a:t>
            </a:r>
            <a:r>
              <a:rPr lang="pt-BR" sz="1200" dirty="0" smtClean="0">
                <a:latin typeface="Tahoma" panose="020B0604030504040204" pitchFamily="34" charset="0"/>
                <a:ea typeface="Tahoma" panose="020B0604030504040204" pitchFamily="34" charset="0"/>
                <a:cs typeface="Tahoma" panose="020B0604030504040204" pitchFamily="34" charset="0"/>
              </a:rPr>
              <a:t>campo (situação sanitária - COVID-19), com consequente reprogramação da meta do indicador.</a:t>
            </a:r>
          </a:p>
          <a:p>
            <a:pPr algn="just"/>
            <a:endParaRPr lang="pt-BR" sz="1200" dirty="0" smtClean="0"/>
          </a:p>
          <a:p>
            <a:pPr algn="just"/>
            <a:endParaRPr lang="pt-BR" sz="1200" dirty="0"/>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25283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050"/>
            <a:ext cx="9175750" cy="5176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397"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a:t>
            </a:r>
            <a:r>
              <a:rPr lang="pt-BR" altLang="en-US" sz="2200" b="1" dirty="0" smtClean="0">
                <a:solidFill>
                  <a:srgbClr val="FFFFFF"/>
                </a:solidFill>
                <a:latin typeface="Tahoma" panose="020B0604030504040204" pitchFamily="34" charset="0"/>
              </a:rPr>
              <a:t>DE </a:t>
            </a:r>
            <a:r>
              <a:rPr lang="pt-BR" altLang="en-US" sz="2200" b="1" dirty="0">
                <a:solidFill>
                  <a:srgbClr val="FFFFFF"/>
                </a:solidFill>
                <a:latin typeface="Tahoma" panose="020B0604030504040204" pitchFamily="34" charset="0"/>
              </a:rPr>
              <a:t>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892923783"/>
              </p:ext>
            </p:extLst>
          </p:nvPr>
        </p:nvGraphicFramePr>
        <p:xfrm>
          <a:off x="215702" y="1012584"/>
          <a:ext cx="8712593" cy="1105594"/>
        </p:xfrm>
        <a:graphic>
          <a:graphicData uri="http://schemas.openxmlformats.org/drawingml/2006/table">
            <a:tbl>
              <a:tblPr/>
              <a:tblGrid>
                <a:gridCol w="1550094">
                  <a:extLst>
                    <a:ext uri="{9D8B030D-6E8A-4147-A177-3AD203B41FA5}">
                      <a16:colId xmlns:a16="http://schemas.microsoft.com/office/drawing/2014/main" val="3831295176"/>
                    </a:ext>
                  </a:extLst>
                </a:gridCol>
                <a:gridCol w="1550094">
                  <a:extLst>
                    <a:ext uri="{9D8B030D-6E8A-4147-A177-3AD203B41FA5}">
                      <a16:colId xmlns:a16="http://schemas.microsoft.com/office/drawing/2014/main" val="3964422403"/>
                    </a:ext>
                  </a:extLst>
                </a:gridCol>
                <a:gridCol w="1158115">
                  <a:extLst>
                    <a:ext uri="{9D8B030D-6E8A-4147-A177-3AD203B41FA5}">
                      <a16:colId xmlns:a16="http://schemas.microsoft.com/office/drawing/2014/main" val="880193377"/>
                    </a:ext>
                  </a:extLst>
                </a:gridCol>
                <a:gridCol w="873041">
                  <a:extLst>
                    <a:ext uri="{9D8B030D-6E8A-4147-A177-3AD203B41FA5}">
                      <a16:colId xmlns:a16="http://schemas.microsoft.com/office/drawing/2014/main" val="3291152209"/>
                    </a:ext>
                  </a:extLst>
                </a:gridCol>
                <a:gridCol w="979944">
                  <a:extLst>
                    <a:ext uri="{9D8B030D-6E8A-4147-A177-3AD203B41FA5}">
                      <a16:colId xmlns:a16="http://schemas.microsoft.com/office/drawing/2014/main" val="3678536149"/>
                    </a:ext>
                  </a:extLst>
                </a:gridCol>
                <a:gridCol w="944309">
                  <a:extLst>
                    <a:ext uri="{9D8B030D-6E8A-4147-A177-3AD203B41FA5}">
                      <a16:colId xmlns:a16="http://schemas.microsoft.com/office/drawing/2014/main" val="2738032714"/>
                    </a:ext>
                  </a:extLst>
                </a:gridCol>
                <a:gridCol w="766138">
                  <a:extLst>
                    <a:ext uri="{9D8B030D-6E8A-4147-A177-3AD203B41FA5}">
                      <a16:colId xmlns:a16="http://schemas.microsoft.com/office/drawing/2014/main" val="2088701000"/>
                    </a:ext>
                  </a:extLst>
                </a:gridCol>
                <a:gridCol w="890858">
                  <a:extLst>
                    <a:ext uri="{9D8B030D-6E8A-4147-A177-3AD203B41FA5}">
                      <a16:colId xmlns:a16="http://schemas.microsoft.com/office/drawing/2014/main" val="507074657"/>
                    </a:ext>
                  </a:extLst>
                </a:gridCol>
              </a:tblGrid>
              <a:tr h="321160">
                <a:tc>
                  <a:txBody>
                    <a:bodyPr/>
                    <a:lstStyle/>
                    <a:p>
                      <a:pPr algn="ctr" fontAlgn="ctr"/>
                      <a:r>
                        <a:rPr lang="pt-BR" sz="900" b="1" i="0" u="none" strike="noStrike">
                          <a:solidFill>
                            <a:srgbClr val="FFFFFF"/>
                          </a:solidFill>
                          <a:effectLst/>
                          <a:latin typeface="Tahoma" panose="020B0604030504040204" pitchFamily="34" charset="0"/>
                        </a:rPr>
                        <a:t>Indicador</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888691875"/>
                  </a:ext>
                </a:extLst>
              </a:tr>
              <a:tr h="665041">
                <a:tc>
                  <a:txBody>
                    <a:bodyPr/>
                    <a:lstStyle/>
                    <a:p>
                      <a:pPr algn="ctr" fontAlgn="ctr"/>
                      <a:r>
                        <a:rPr lang="pt-BR" sz="900" b="1" i="0" u="none" strike="noStrike" dirty="0">
                          <a:solidFill>
                            <a:srgbClr val="000000"/>
                          </a:solidFill>
                          <a:effectLst/>
                          <a:latin typeface="Tahoma" panose="020B0604030504040204" pitchFamily="34" charset="0"/>
                        </a:rPr>
                        <a:t>Gestão de Bases de Dados e Disponibilização do Conhecimento Geológico </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Conjunto de vetores relacionados a mapas publicados + Base de dados consistida e publicada</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DEGEO</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44 Bases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48 bases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109%</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109%</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758571374"/>
                  </a:ext>
                </a:extLst>
              </a:tr>
            </a:tbl>
          </a:graphicData>
        </a:graphic>
      </p:graphicFrame>
      <p:sp>
        <p:nvSpPr>
          <p:cNvPr id="8" name="Retângulo 7"/>
          <p:cNvSpPr/>
          <p:nvPr/>
        </p:nvSpPr>
        <p:spPr>
          <a:xfrm>
            <a:off x="179388" y="2357462"/>
            <a:ext cx="8632586" cy="435760"/>
          </a:xfrm>
          <a:prstGeom prst="rect">
            <a:avLst/>
          </a:prstGeom>
        </p:spPr>
        <p:txBody>
          <a:bodyPr wrap="square">
            <a:spAutoFit/>
          </a:bodyPr>
          <a:lstStyle/>
          <a:p>
            <a:pPr algn="just"/>
            <a:r>
              <a:rPr lang="pt-BR" sz="1200" dirty="0">
                <a:latin typeface="Tahoma" panose="020B0604030504040204" pitchFamily="34" charset="0"/>
                <a:ea typeface="Tahoma" panose="020B0604030504040204" pitchFamily="34" charset="0"/>
                <a:cs typeface="Tahoma" panose="020B0604030504040204" pitchFamily="34" charset="0"/>
              </a:rPr>
              <a:t>Observação: Foram publicadas </a:t>
            </a:r>
            <a:r>
              <a:rPr lang="pt-BR" sz="1200" dirty="0" smtClean="0">
                <a:latin typeface="Tahoma" panose="020B0604030504040204" pitchFamily="34" charset="0"/>
                <a:ea typeface="Tahoma" panose="020B0604030504040204" pitchFamily="34" charset="0"/>
                <a:cs typeface="Tahoma" panose="020B0604030504040204" pitchFamily="34" charset="0"/>
              </a:rPr>
              <a:t>48 </a:t>
            </a:r>
            <a:r>
              <a:rPr lang="pt-BR" sz="1200" dirty="0">
                <a:latin typeface="Tahoma" panose="020B0604030504040204" pitchFamily="34" charset="0"/>
                <a:ea typeface="Tahoma" panose="020B0604030504040204" pitchFamily="34" charset="0"/>
                <a:cs typeface="Tahoma" panose="020B0604030504040204" pitchFamily="34" charset="0"/>
              </a:rPr>
              <a:t>bases. Bancos AFLORA de 16 projetos e 32 conjuntos de vetores de mapas.</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0" name="Seta em Curva para a Esquerda 9">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042584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60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1316397308"/>
              </p:ext>
            </p:extLst>
          </p:nvPr>
        </p:nvGraphicFramePr>
        <p:xfrm>
          <a:off x="215702" y="1012584"/>
          <a:ext cx="8712593" cy="3110081"/>
        </p:xfrm>
        <a:graphic>
          <a:graphicData uri="http://schemas.openxmlformats.org/drawingml/2006/table">
            <a:tbl>
              <a:tblPr/>
              <a:tblGrid>
                <a:gridCol w="1550094">
                  <a:extLst>
                    <a:ext uri="{9D8B030D-6E8A-4147-A177-3AD203B41FA5}">
                      <a16:colId xmlns:a16="http://schemas.microsoft.com/office/drawing/2014/main" val="3831295176"/>
                    </a:ext>
                  </a:extLst>
                </a:gridCol>
                <a:gridCol w="1550094">
                  <a:extLst>
                    <a:ext uri="{9D8B030D-6E8A-4147-A177-3AD203B41FA5}">
                      <a16:colId xmlns:a16="http://schemas.microsoft.com/office/drawing/2014/main" val="3964422403"/>
                    </a:ext>
                  </a:extLst>
                </a:gridCol>
                <a:gridCol w="1158115">
                  <a:extLst>
                    <a:ext uri="{9D8B030D-6E8A-4147-A177-3AD203B41FA5}">
                      <a16:colId xmlns:a16="http://schemas.microsoft.com/office/drawing/2014/main" val="880193377"/>
                    </a:ext>
                  </a:extLst>
                </a:gridCol>
                <a:gridCol w="873041">
                  <a:extLst>
                    <a:ext uri="{9D8B030D-6E8A-4147-A177-3AD203B41FA5}">
                      <a16:colId xmlns:a16="http://schemas.microsoft.com/office/drawing/2014/main" val="3291152209"/>
                    </a:ext>
                  </a:extLst>
                </a:gridCol>
                <a:gridCol w="979944">
                  <a:extLst>
                    <a:ext uri="{9D8B030D-6E8A-4147-A177-3AD203B41FA5}">
                      <a16:colId xmlns:a16="http://schemas.microsoft.com/office/drawing/2014/main" val="3678536149"/>
                    </a:ext>
                  </a:extLst>
                </a:gridCol>
                <a:gridCol w="944309">
                  <a:extLst>
                    <a:ext uri="{9D8B030D-6E8A-4147-A177-3AD203B41FA5}">
                      <a16:colId xmlns:a16="http://schemas.microsoft.com/office/drawing/2014/main" val="2738032714"/>
                    </a:ext>
                  </a:extLst>
                </a:gridCol>
                <a:gridCol w="766138">
                  <a:extLst>
                    <a:ext uri="{9D8B030D-6E8A-4147-A177-3AD203B41FA5}">
                      <a16:colId xmlns:a16="http://schemas.microsoft.com/office/drawing/2014/main" val="2088701000"/>
                    </a:ext>
                  </a:extLst>
                </a:gridCol>
                <a:gridCol w="890858">
                  <a:extLst>
                    <a:ext uri="{9D8B030D-6E8A-4147-A177-3AD203B41FA5}">
                      <a16:colId xmlns:a16="http://schemas.microsoft.com/office/drawing/2014/main" val="507074657"/>
                    </a:ext>
                  </a:extLst>
                </a:gridCol>
              </a:tblGrid>
              <a:tr h="450081">
                <a:tc>
                  <a:txBody>
                    <a:bodyPr/>
                    <a:lstStyle/>
                    <a:p>
                      <a:pPr algn="ctr" fontAlgn="ctr"/>
                      <a:r>
                        <a:rPr lang="pt-BR" sz="900" b="1" i="0" u="none" strike="noStrike">
                          <a:solidFill>
                            <a:srgbClr val="FFFFFF"/>
                          </a:solidFill>
                          <a:effectLst/>
                          <a:latin typeface="Tahoma" panose="020B0604030504040204" pitchFamily="34" charset="0"/>
                        </a:rPr>
                        <a:t>Indicador</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888691875"/>
                  </a:ext>
                </a:extLst>
              </a:tr>
              <a:tr h="895660">
                <a:tc>
                  <a:txBody>
                    <a:bodyPr/>
                    <a:lstStyle/>
                    <a:p>
                      <a:pPr algn="ctr" fontAlgn="ctr"/>
                      <a:r>
                        <a:rPr lang="pt-BR" sz="900" b="1" i="0" u="none" strike="noStrike" dirty="0">
                          <a:solidFill>
                            <a:srgbClr val="000000"/>
                          </a:solidFill>
                          <a:effectLst/>
                          <a:latin typeface="Tahoma" panose="020B0604030504040204" pitchFamily="34" charset="0"/>
                        </a:rPr>
                        <a:t>Área recoberta por </a:t>
                      </a:r>
                      <a:r>
                        <a:rPr lang="pt-BR" sz="900" b="1" i="0" u="none" strike="noStrike" dirty="0" smtClean="0">
                          <a:solidFill>
                            <a:srgbClr val="000000"/>
                          </a:solidFill>
                          <a:effectLst/>
                          <a:latin typeface="Tahoma" panose="020B0604030504040204" pitchFamily="34" charset="0"/>
                        </a:rPr>
                        <a:t>levantamentos </a:t>
                      </a:r>
                      <a:r>
                        <a:rPr lang="pt-BR" sz="900" b="1" i="0" u="none" strike="noStrike" dirty="0">
                          <a:solidFill>
                            <a:srgbClr val="000000"/>
                          </a:solidFill>
                          <a:effectLst/>
                          <a:latin typeface="Tahoma" panose="020B0604030504040204" pitchFamily="34" charset="0"/>
                        </a:rPr>
                        <a:t>geológicos sistemáticos e com integração do conhecimento geológico regional</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Km² de áreas mapeadas na escala 100k ou de maior detalhe + Km² de áreas com integração geológica regional</a:t>
                      </a:r>
                      <a:endParaRPr lang="pt-BR" sz="900" b="1" i="0" u="none" strike="noStrike" dirty="0">
                        <a:solidFill>
                          <a:srgbClr val="000000"/>
                        </a:solidFill>
                        <a:effectLst/>
                        <a:latin typeface="Tahoma" panose="020B0604030504040204" pitchFamily="34" charset="0"/>
                      </a:endParaRP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DEGEO</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1.421.707 Km²</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 1.501.782 Km²</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106%</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106%</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927579091"/>
                  </a:ext>
                </a:extLst>
              </a:tr>
              <a:tr h="720153">
                <a:tc>
                  <a:txBody>
                    <a:bodyPr/>
                    <a:lstStyle/>
                    <a:p>
                      <a:pPr algn="ctr" fontAlgn="ctr"/>
                      <a:r>
                        <a:rPr lang="pt-BR" sz="900" b="1" i="0" u="none" strike="noStrike">
                          <a:solidFill>
                            <a:srgbClr val="000000"/>
                          </a:solidFill>
                          <a:effectLst/>
                          <a:latin typeface="Tahoma" panose="020B0604030504040204" pitchFamily="34" charset="0"/>
                        </a:rPr>
                        <a:t>Área recoberta por levantamentos aerogeofísicos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Km² de levantamentos aerogeofísicos + Km² de estudos geofísicos realizados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DEGEO</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1.384.504 Km²</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1.220.963 Km² </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88%</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88%</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6954352"/>
                  </a:ext>
                </a:extLst>
              </a:tr>
              <a:tr h="1044187">
                <a:tc>
                  <a:txBody>
                    <a:bodyPr/>
                    <a:lstStyle/>
                    <a:p>
                      <a:pPr algn="ctr" fontAlgn="ctr"/>
                      <a:r>
                        <a:rPr lang="pt-BR" sz="900" b="1" i="0" u="none" strike="noStrike" dirty="0">
                          <a:solidFill>
                            <a:srgbClr val="000000"/>
                          </a:solidFill>
                          <a:effectLst/>
                          <a:latin typeface="Tahoma" panose="020B0604030504040204" pitchFamily="34" charset="0"/>
                        </a:rPr>
                        <a:t>Levantamento Geológico, Oceanográfico e Ambiental do Potencial Mineral do Espaço Marinho e Costeiro </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Nº de relatórios de pesquisa produzidos relacionados a Zona Costeira e Plataforma Continental Jurídica Brasileira + Áreas Oceânicas Internacionais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DIGEOM</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4 Relatórios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4 Relatórios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713757670"/>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56608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a 9"/>
          <p:cNvGraphicFramePr>
            <a:graphicFrameLocks noGrp="1"/>
          </p:cNvGraphicFramePr>
          <p:nvPr>
            <p:extLst>
              <p:ext uri="{D42A27DB-BD31-4B8C-83A1-F6EECF244321}">
                <p14:modId xmlns:p14="http://schemas.microsoft.com/office/powerpoint/2010/main" val="959621295"/>
              </p:ext>
            </p:extLst>
          </p:nvPr>
        </p:nvGraphicFramePr>
        <p:xfrm>
          <a:off x="6642439" y="3937952"/>
          <a:ext cx="1970262" cy="1128396"/>
        </p:xfrm>
        <a:graphic>
          <a:graphicData uri="http://schemas.openxmlformats.org/drawingml/2006/table">
            <a:tbl>
              <a:tblPr firstRow="1" bandRow="1">
                <a:tableStyleId>{F5AB1C69-6EDB-4FF4-983F-18BD219EF322}</a:tableStyleId>
              </a:tblPr>
              <a:tblGrid>
                <a:gridCol w="383335">
                  <a:extLst>
                    <a:ext uri="{9D8B030D-6E8A-4147-A177-3AD203B41FA5}">
                      <a16:colId xmlns:a16="http://schemas.microsoft.com/office/drawing/2014/main" val="20000"/>
                    </a:ext>
                  </a:extLst>
                </a:gridCol>
                <a:gridCol w="1586927">
                  <a:extLst>
                    <a:ext uri="{9D8B030D-6E8A-4147-A177-3AD203B41FA5}">
                      <a16:colId xmlns:a16="http://schemas.microsoft.com/office/drawing/2014/main" val="20001"/>
                    </a:ext>
                  </a:extLst>
                </a:gridCol>
              </a:tblGrid>
              <a:tr h="228600">
                <a:tc>
                  <a:txBody>
                    <a:bodyPr/>
                    <a:lstStyle/>
                    <a:p>
                      <a:endParaRPr lang="pt-BR" sz="800" dirty="0"/>
                    </a:p>
                  </a:txBody>
                  <a:tcPr>
                    <a:solidFill>
                      <a:srgbClr val="92D050"/>
                    </a:solidFill>
                  </a:tcPr>
                </a:tc>
                <a:tc>
                  <a:txBody>
                    <a:bodyPr/>
                    <a:lstStyle/>
                    <a:p>
                      <a:r>
                        <a:rPr lang="pt-BR" sz="700" dirty="0" smtClean="0">
                          <a:solidFill>
                            <a:schemeClr val="tx1"/>
                          </a:solidFill>
                        </a:rPr>
                        <a:t>&gt; 96% Meta alcançada</a:t>
                      </a:r>
                      <a:endParaRPr lang="pt-BR" sz="70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4949">
                <a:tc>
                  <a:txBody>
                    <a:bodyPr/>
                    <a:lstStyle/>
                    <a:p>
                      <a:endParaRPr lang="pt-BR" sz="800" dirty="0"/>
                    </a:p>
                  </a:txBody>
                  <a:tcPr>
                    <a:solidFill>
                      <a:srgbClr val="FFFF00"/>
                    </a:solidFill>
                  </a:tcPr>
                </a:tc>
                <a:tc>
                  <a:txBody>
                    <a:bodyPr/>
                    <a:lstStyle/>
                    <a:p>
                      <a:r>
                        <a:rPr lang="pt-BR" sz="700" b="1" dirty="0" smtClean="0"/>
                        <a:t>86 – 95%</a:t>
                      </a:r>
                      <a:r>
                        <a:rPr lang="pt-BR" sz="700" b="1" baseline="0" dirty="0" smtClean="0"/>
                        <a:t> Atenção</a:t>
                      </a:r>
                      <a:endParaRPr lang="pt-BR" sz="7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4949">
                <a:tc>
                  <a:txBody>
                    <a:bodyPr/>
                    <a:lstStyle/>
                    <a:p>
                      <a:endParaRPr lang="pt-BR" sz="800" dirty="0"/>
                    </a:p>
                  </a:txBody>
                  <a:tcPr>
                    <a:solidFill>
                      <a:srgbClr val="FF0000"/>
                    </a:solidFill>
                  </a:tcPr>
                </a:tc>
                <a:tc>
                  <a:txBody>
                    <a:bodyPr/>
                    <a:lstStyle/>
                    <a:p>
                      <a:r>
                        <a:rPr lang="pt-BR" sz="700" b="1" dirty="0" smtClean="0"/>
                        <a:t>51 – 85% Restrição</a:t>
                      </a:r>
                      <a:endParaRPr lang="pt-BR" sz="7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4949">
                <a:tc>
                  <a:txBody>
                    <a:bodyPr/>
                    <a:lstStyle/>
                    <a:p>
                      <a:endParaRPr lang="pt-BR" sz="800" dirty="0"/>
                    </a:p>
                  </a:txBody>
                  <a:tcPr>
                    <a:solidFill>
                      <a:schemeClr val="tx1"/>
                    </a:solidFill>
                  </a:tcPr>
                </a:tc>
                <a:tc>
                  <a:txBody>
                    <a:bodyPr/>
                    <a:lstStyle/>
                    <a:p>
                      <a:r>
                        <a:rPr lang="pt-BR" sz="700" b="1" dirty="0" smtClean="0"/>
                        <a:t>&lt; 50% Indicador comprometido</a:t>
                      </a:r>
                      <a:endParaRPr lang="pt-BR" sz="7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4949">
                <a:tc>
                  <a:txBody>
                    <a:bodyPr/>
                    <a:lstStyle/>
                    <a:p>
                      <a:endParaRPr lang="pt-BR" sz="800" dirty="0"/>
                    </a:p>
                  </a:txBody>
                  <a:tcPr>
                    <a:solidFill>
                      <a:srgbClr val="BDDDED"/>
                    </a:solidFill>
                  </a:tcPr>
                </a:tc>
                <a:tc>
                  <a:txBody>
                    <a:bodyPr/>
                    <a:lstStyle/>
                    <a:p>
                      <a:r>
                        <a:rPr lang="pt-BR" sz="700" b="1" dirty="0" smtClean="0"/>
                        <a:t>Não Apurado</a:t>
                      </a:r>
                      <a:endParaRPr lang="pt-BR" sz="700"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93" name="Retângulo 92">
            <a:hlinkClick r:id="rId3" action="ppaction://hlinksldjump"/>
          </p:cNvPr>
          <p:cNvSpPr/>
          <p:nvPr/>
        </p:nvSpPr>
        <p:spPr bwMode="auto">
          <a:xfrm>
            <a:off x="4274194" y="1161104"/>
            <a:ext cx="696292" cy="573089"/>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92" name="Retângulo 91">
            <a:hlinkClick r:id="rId4" action="ppaction://hlinksldjump"/>
          </p:cNvPr>
          <p:cNvSpPr/>
          <p:nvPr/>
        </p:nvSpPr>
        <p:spPr bwMode="auto">
          <a:xfrm>
            <a:off x="2736007" y="1165001"/>
            <a:ext cx="696042" cy="57308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91" name="Retângulo 90">
            <a:hlinkClick r:id="rId5" action="ppaction://hlinksldjump"/>
          </p:cNvPr>
          <p:cNvSpPr/>
          <p:nvPr/>
        </p:nvSpPr>
        <p:spPr bwMode="auto">
          <a:xfrm>
            <a:off x="1256234" y="1158283"/>
            <a:ext cx="681841" cy="57308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545" y="1668998"/>
            <a:ext cx="5951153" cy="119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 name="Rectangle 72"/>
          <p:cNvSpPr>
            <a:spLocks noChangeArrowheads="1"/>
          </p:cNvSpPr>
          <p:nvPr/>
        </p:nvSpPr>
        <p:spPr bwMode="auto">
          <a:xfrm>
            <a:off x="897237" y="3621402"/>
            <a:ext cx="1845963" cy="51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9" name="Rectangle 36"/>
          <p:cNvSpPr>
            <a:spLocks noChangeArrowheads="1"/>
          </p:cNvSpPr>
          <p:nvPr/>
        </p:nvSpPr>
        <p:spPr bwMode="auto">
          <a:xfrm>
            <a:off x="2855913" y="3619500"/>
            <a:ext cx="18764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709" y="858546"/>
            <a:ext cx="5967952" cy="328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367" y="118407"/>
            <a:ext cx="8113513" cy="7488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Rectangle 24"/>
          <p:cNvSpPr>
            <a:spLocks noChangeArrowheads="1"/>
          </p:cNvSpPr>
          <p:nvPr/>
        </p:nvSpPr>
        <p:spPr bwMode="auto">
          <a:xfrm>
            <a:off x="2260600" y="1166126"/>
            <a:ext cx="12430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0" name="Rectangle 27"/>
          <p:cNvSpPr>
            <a:spLocks noChangeArrowheads="1"/>
          </p:cNvSpPr>
          <p:nvPr/>
        </p:nvSpPr>
        <p:spPr bwMode="auto">
          <a:xfrm>
            <a:off x="779463" y="1158188"/>
            <a:ext cx="1287463"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6" name="Rectangle 33"/>
          <p:cNvSpPr>
            <a:spLocks noChangeArrowheads="1"/>
          </p:cNvSpPr>
          <p:nvPr/>
        </p:nvSpPr>
        <p:spPr bwMode="auto">
          <a:xfrm>
            <a:off x="4905375" y="3038475"/>
            <a:ext cx="69691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52" name="Rectangle 39"/>
          <p:cNvSpPr>
            <a:spLocks noChangeArrowheads="1"/>
          </p:cNvSpPr>
          <p:nvPr/>
        </p:nvSpPr>
        <p:spPr bwMode="auto">
          <a:xfrm>
            <a:off x="755650" y="4502150"/>
            <a:ext cx="1951038"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56" name="Rectangle 43"/>
          <p:cNvSpPr>
            <a:spLocks noChangeArrowheads="1"/>
          </p:cNvSpPr>
          <p:nvPr/>
        </p:nvSpPr>
        <p:spPr bwMode="auto">
          <a:xfrm flipV="1">
            <a:off x="7000875" y="4476750"/>
            <a:ext cx="1533525"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60" name="Rectangle 47"/>
          <p:cNvSpPr>
            <a:spLocks noChangeArrowheads="1"/>
          </p:cNvSpPr>
          <p:nvPr/>
        </p:nvSpPr>
        <p:spPr bwMode="auto">
          <a:xfrm>
            <a:off x="6642037" y="3720308"/>
            <a:ext cx="1987844" cy="226818"/>
          </a:xfrm>
          <a:prstGeom prst="rect">
            <a:avLst/>
          </a:prstGeom>
          <a:solidFill>
            <a:schemeClr val="bg1">
              <a:lumMod val="95000"/>
            </a:schemeClr>
          </a:solidFill>
          <a:ln>
            <a:noFill/>
          </a:ln>
          <a:extLst/>
        </p:spPr>
        <p:style>
          <a:lnRef idx="2">
            <a:schemeClr val="dk1"/>
          </a:lnRef>
          <a:fillRef idx="1">
            <a:schemeClr val="lt1"/>
          </a:fillRef>
          <a:effectRef idx="0">
            <a:schemeClr val="dk1"/>
          </a:effectRef>
          <a:fontRef idx="minor">
            <a:schemeClr val="dk1"/>
          </a:fontRef>
        </p:style>
        <p:txBody>
          <a:bodyPr lIns="90000" tIns="46800" rIns="90000" bIns="46800" anchor="ct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0"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Legenda de cores </a:t>
            </a:r>
            <a:r>
              <a:rPr kumimoji="0" lang="pt-BR" altLang="en-US" sz="600" b="0"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para resultados </a:t>
            </a:r>
            <a:r>
              <a:rPr kumimoji="0" lang="pt-BR" altLang="en-US" sz="600" b="0"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dos indicadores </a:t>
            </a:r>
          </a:p>
        </p:txBody>
      </p:sp>
      <p:pic>
        <p:nvPicPr>
          <p:cNvPr id="61"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004" y="4128636"/>
            <a:ext cx="5963191" cy="560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686749"/>
            <a:ext cx="5951154" cy="335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 name="Rectangle 53"/>
          <p:cNvSpPr>
            <a:spLocks noChangeArrowheads="1"/>
          </p:cNvSpPr>
          <p:nvPr/>
        </p:nvSpPr>
        <p:spPr bwMode="auto">
          <a:xfrm>
            <a:off x="4854575" y="3619500"/>
            <a:ext cx="14938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69" name="Rectangle 56"/>
          <p:cNvSpPr>
            <a:spLocks noChangeArrowheads="1"/>
          </p:cNvSpPr>
          <p:nvPr/>
        </p:nvSpPr>
        <p:spPr bwMode="auto">
          <a:xfrm>
            <a:off x="3703638" y="1200150"/>
            <a:ext cx="124142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73" name="Rectangle 60"/>
          <p:cNvSpPr>
            <a:spLocks noChangeArrowheads="1"/>
          </p:cNvSpPr>
          <p:nvPr/>
        </p:nvSpPr>
        <p:spPr bwMode="auto">
          <a:xfrm>
            <a:off x="5143500" y="1200151"/>
            <a:ext cx="12477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76" name="Rectangle 63"/>
          <p:cNvSpPr>
            <a:spLocks noChangeArrowheads="1"/>
          </p:cNvSpPr>
          <p:nvPr/>
        </p:nvSpPr>
        <p:spPr bwMode="auto">
          <a:xfrm>
            <a:off x="5613400" y="2090738"/>
            <a:ext cx="77787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82" name="Rectangle 69"/>
          <p:cNvSpPr>
            <a:spLocks noChangeArrowheads="1"/>
          </p:cNvSpPr>
          <p:nvPr/>
        </p:nvSpPr>
        <p:spPr bwMode="auto">
          <a:xfrm>
            <a:off x="2887663" y="4506913"/>
            <a:ext cx="180657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85" name="Rectangle 72"/>
          <p:cNvSpPr>
            <a:spLocks noChangeArrowheads="1"/>
          </p:cNvSpPr>
          <p:nvPr/>
        </p:nvSpPr>
        <p:spPr bwMode="auto">
          <a:xfrm>
            <a:off x="4875213" y="2090738"/>
            <a:ext cx="73025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88" name="Rectangle 75"/>
          <p:cNvSpPr>
            <a:spLocks noChangeArrowheads="1"/>
          </p:cNvSpPr>
          <p:nvPr/>
        </p:nvSpPr>
        <p:spPr bwMode="auto">
          <a:xfrm>
            <a:off x="3836988" y="3041651"/>
            <a:ext cx="9207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42" name="Rectangle 129"/>
          <p:cNvSpPr>
            <a:spLocks noChangeArrowheads="1"/>
          </p:cNvSpPr>
          <p:nvPr/>
        </p:nvSpPr>
        <p:spPr bwMode="auto">
          <a:xfrm>
            <a:off x="2924176" y="3060700"/>
            <a:ext cx="927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45" name="Rectangle 132"/>
          <p:cNvSpPr>
            <a:spLocks noChangeArrowheads="1"/>
          </p:cNvSpPr>
          <p:nvPr/>
        </p:nvSpPr>
        <p:spPr bwMode="auto">
          <a:xfrm>
            <a:off x="852488" y="3654425"/>
            <a:ext cx="1874838"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48" name="Rectangle 135"/>
          <p:cNvSpPr>
            <a:spLocks noChangeArrowheads="1"/>
          </p:cNvSpPr>
          <p:nvPr/>
        </p:nvSpPr>
        <p:spPr bwMode="auto">
          <a:xfrm>
            <a:off x="5597526" y="3041650"/>
            <a:ext cx="7635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 name="Retângulo 1">
            <a:hlinkClick r:id="rId11" action="ppaction://hlinksldjump"/>
          </p:cNvPr>
          <p:cNvSpPr/>
          <p:nvPr/>
        </p:nvSpPr>
        <p:spPr bwMode="auto">
          <a:xfrm>
            <a:off x="596237" y="1158028"/>
            <a:ext cx="660698" cy="57308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18" name="Retângulo 117">
            <a:hlinkClick r:id="rId12" action="ppaction://hlinksldjump"/>
          </p:cNvPr>
          <p:cNvSpPr/>
          <p:nvPr/>
        </p:nvSpPr>
        <p:spPr bwMode="auto">
          <a:xfrm>
            <a:off x="2090180" y="1164430"/>
            <a:ext cx="653020" cy="57308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19" name="Retângulo 118">
            <a:hlinkClick r:id="rId13" action="ppaction://hlinksldjump"/>
          </p:cNvPr>
          <p:cNvSpPr/>
          <p:nvPr/>
        </p:nvSpPr>
        <p:spPr bwMode="auto">
          <a:xfrm>
            <a:off x="3581400" y="1161255"/>
            <a:ext cx="696292" cy="573089"/>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0" name="Retângulo 119">
            <a:hlinkClick r:id="rId14" action="ppaction://hlinksldjump"/>
          </p:cNvPr>
          <p:cNvSpPr/>
          <p:nvPr/>
        </p:nvSpPr>
        <p:spPr bwMode="auto">
          <a:xfrm>
            <a:off x="5098891" y="1161255"/>
            <a:ext cx="1402212" cy="573089"/>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1" name="Rectangle 8"/>
          <p:cNvSpPr>
            <a:spLocks noChangeArrowheads="1"/>
          </p:cNvSpPr>
          <p:nvPr/>
        </p:nvSpPr>
        <p:spPr bwMode="auto">
          <a:xfrm>
            <a:off x="616380" y="1116785"/>
            <a:ext cx="1300163"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1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3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COLABORAR PARA O ORDENAMENTO TERRITORIAL E USO SUSTENTÁVEL DOS RECURSOS NATURAIS</a:t>
            </a:r>
          </a:p>
        </p:txBody>
      </p:sp>
      <p:sp>
        <p:nvSpPr>
          <p:cNvPr id="22" name="Rectangle 9"/>
          <p:cNvSpPr>
            <a:spLocks noChangeArrowheads="1"/>
          </p:cNvSpPr>
          <p:nvPr/>
        </p:nvSpPr>
        <p:spPr bwMode="auto">
          <a:xfrm>
            <a:off x="2180737" y="1150673"/>
            <a:ext cx="123031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1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1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CONTRIBUIR PARA PREVENÇÃO E MITIGAÇÃO DAS CONSEQUÊNCIAS DOS DESASTRES NATURAIS</a:t>
            </a:r>
          </a:p>
        </p:txBody>
      </p:sp>
      <p:sp>
        <p:nvSpPr>
          <p:cNvPr id="23" name="Rectangle 10"/>
          <p:cNvSpPr>
            <a:spLocks noChangeArrowheads="1"/>
          </p:cNvSpPr>
          <p:nvPr/>
        </p:nvSpPr>
        <p:spPr bwMode="auto">
          <a:xfrm>
            <a:off x="3652876" y="1086116"/>
            <a:ext cx="1271588"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D0D0D"/>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D0D0D"/>
                </a:solidFill>
                <a:effectLst/>
                <a:uLnTx/>
                <a:uFillTx/>
                <a:latin typeface="Arial Black" panose="020B0A04020102020204" pitchFamily="34" charset="0"/>
                <a:ea typeface="Microsoft YaHei" panose="020B0503020204020204" pitchFamily="34" charset="-122"/>
                <a:cs typeface="+mn-cs"/>
              </a:rPr>
              <a:t>COLABORAR </a:t>
            </a:r>
            <a:br>
              <a:rPr kumimoji="0" lang="pt-BR" altLang="en-US" sz="600" b="1" i="0" u="none" strike="noStrike" kern="1200" cap="none" spc="0" normalizeH="0" baseline="0" noProof="0" dirty="0">
                <a:ln>
                  <a:noFill/>
                </a:ln>
                <a:solidFill>
                  <a:srgbClr val="0D0D0D"/>
                </a:solidFill>
                <a:effectLst/>
                <a:uLnTx/>
                <a:uFillTx/>
                <a:latin typeface="Arial Black" panose="020B0A04020102020204" pitchFamily="34" charset="0"/>
                <a:ea typeface="Microsoft YaHei" panose="020B0503020204020204" pitchFamily="34" charset="-122"/>
                <a:cs typeface="+mn-cs"/>
              </a:rPr>
            </a:br>
            <a:r>
              <a:rPr kumimoji="0" lang="pt-BR" altLang="en-US" sz="600" b="1" i="0" u="none" strike="noStrike" kern="1200" cap="none" spc="0" normalizeH="0" baseline="0" noProof="0" dirty="0">
                <a:ln>
                  <a:noFill/>
                </a:ln>
                <a:solidFill>
                  <a:srgbClr val="0D0D0D"/>
                </a:solidFill>
                <a:effectLst/>
                <a:uLnTx/>
                <a:uFillTx/>
                <a:latin typeface="Arial Black" panose="020B0A04020102020204" pitchFamily="34" charset="0"/>
                <a:ea typeface="Microsoft YaHei" panose="020B0503020204020204" pitchFamily="34" charset="-122"/>
                <a:cs typeface="+mn-cs"/>
              </a:rPr>
              <a:t>PARA O DESENVOLVIMENTO DAS ATIVIDADES DO SETOR MINERAL</a:t>
            </a:r>
          </a:p>
        </p:txBody>
      </p:sp>
      <p:sp>
        <p:nvSpPr>
          <p:cNvPr id="24" name="Rectangle 11"/>
          <p:cNvSpPr>
            <a:spLocks noChangeArrowheads="1"/>
          </p:cNvSpPr>
          <p:nvPr/>
        </p:nvSpPr>
        <p:spPr bwMode="auto">
          <a:xfrm>
            <a:off x="5233317" y="1199090"/>
            <a:ext cx="11890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smtClean="0">
                <a:ln>
                  <a:noFill/>
                </a:ln>
                <a:solidFill>
                  <a:schemeClr val="tx1"/>
                </a:solidFill>
                <a:effectLst/>
                <a:uLnTx/>
                <a:uFillTx/>
                <a:latin typeface="Arial Black" panose="020B0A04020102020204" pitchFamily="34" charset="0"/>
                <a:ea typeface="Microsoft YaHei" panose="020B0503020204020204" pitchFamily="34" charset="-122"/>
                <a:cs typeface="+mn-cs"/>
              </a:rPr>
              <a:t>CONTRIBUIR </a:t>
            </a:r>
            <a:r>
              <a:rPr kumimoji="0" lang="pt-BR" altLang="en-US" sz="600" b="1" i="0" u="none" strike="noStrike" kern="1200" cap="none" spc="0" normalizeH="0" baseline="0" noProof="0" dirty="0">
                <a:ln>
                  <a:noFill/>
                </a:ln>
                <a:solidFill>
                  <a:schemeClr val="tx1"/>
                </a:solidFill>
                <a:effectLst/>
                <a:uLnTx/>
                <a:uFillTx/>
                <a:latin typeface="Arial Black" panose="020B0A04020102020204" pitchFamily="34" charset="0"/>
                <a:ea typeface="Microsoft YaHei" panose="020B0503020204020204" pitchFamily="34" charset="-122"/>
                <a:cs typeface="+mn-cs"/>
              </a:rPr>
              <a:t>PARA O </a:t>
            </a:r>
            <a:br>
              <a:rPr kumimoji="0" lang="pt-BR" altLang="en-US" sz="600" b="1" i="0" u="none" strike="noStrike" kern="1200" cap="none" spc="0" normalizeH="0" baseline="0" noProof="0" dirty="0">
                <a:ln>
                  <a:noFill/>
                </a:ln>
                <a:solidFill>
                  <a:schemeClr val="tx1"/>
                </a:solidFill>
                <a:effectLst/>
                <a:uLnTx/>
                <a:uFillTx/>
                <a:latin typeface="Arial Black" panose="020B0A04020102020204" pitchFamily="34" charset="0"/>
                <a:ea typeface="Microsoft YaHei" panose="020B0503020204020204" pitchFamily="34" charset="-122"/>
                <a:cs typeface="+mn-cs"/>
              </a:rPr>
            </a:br>
            <a:r>
              <a:rPr kumimoji="0" lang="pt-BR" altLang="en-US" sz="600" b="1" i="0" u="none" strike="noStrike" kern="1200" cap="none" spc="0" normalizeH="0" baseline="0" noProof="0" dirty="0">
                <a:ln>
                  <a:noFill/>
                </a:ln>
                <a:solidFill>
                  <a:schemeClr val="tx1"/>
                </a:solidFill>
                <a:effectLst/>
                <a:uLnTx/>
                <a:uFillTx/>
                <a:latin typeface="Arial Black" panose="020B0A04020102020204" pitchFamily="34" charset="0"/>
                <a:ea typeface="Microsoft YaHei" panose="020B0503020204020204" pitchFamily="34" charset="-122"/>
                <a:cs typeface="+mn-cs"/>
              </a:rPr>
              <a:t>AUMENTO DA DISPONIBILIDADE HÍDRICA</a:t>
            </a:r>
          </a:p>
        </p:txBody>
      </p:sp>
      <p:sp>
        <p:nvSpPr>
          <p:cNvPr id="3" name="Retângulo 2">
            <a:hlinkClick r:id="rId15" action="ppaction://hlinksldjump"/>
          </p:cNvPr>
          <p:cNvSpPr/>
          <p:nvPr/>
        </p:nvSpPr>
        <p:spPr bwMode="auto">
          <a:xfrm>
            <a:off x="4845433" y="2081247"/>
            <a:ext cx="805317" cy="630431"/>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2" name="Retângulo 121">
            <a:hlinkClick r:id="rId16" action="ppaction://hlinksldjump"/>
          </p:cNvPr>
          <p:cNvSpPr/>
          <p:nvPr/>
        </p:nvSpPr>
        <p:spPr bwMode="auto">
          <a:xfrm>
            <a:off x="5652078" y="2081247"/>
            <a:ext cx="817200" cy="629461"/>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63" name="Rectangle 50"/>
          <p:cNvSpPr>
            <a:spLocks noChangeArrowheads="1"/>
          </p:cNvSpPr>
          <p:nvPr/>
        </p:nvSpPr>
        <p:spPr bwMode="auto">
          <a:xfrm>
            <a:off x="4888107" y="2204937"/>
            <a:ext cx="1534248" cy="373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REALIZAR E PROMOVER ESTUDOS, PESQUISAS E INOVAÇÃO EM GEOCIÊNCIAS</a:t>
            </a:r>
          </a:p>
        </p:txBody>
      </p:sp>
      <p:sp>
        <p:nvSpPr>
          <p:cNvPr id="123" name="Retângulo 122">
            <a:hlinkClick r:id="rId17" action="ppaction://hlinksldjump"/>
          </p:cNvPr>
          <p:cNvSpPr/>
          <p:nvPr/>
        </p:nvSpPr>
        <p:spPr bwMode="auto">
          <a:xfrm>
            <a:off x="2667000" y="2078388"/>
            <a:ext cx="1001627" cy="61877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4" name="Retângulo 123">
            <a:hlinkClick r:id="rId18" action="ppaction://hlinksldjump"/>
          </p:cNvPr>
          <p:cNvSpPr/>
          <p:nvPr/>
        </p:nvSpPr>
        <p:spPr bwMode="auto">
          <a:xfrm>
            <a:off x="3664331" y="2078388"/>
            <a:ext cx="939769" cy="622814"/>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34" name="Rectangle 21"/>
          <p:cNvSpPr>
            <a:spLocks noChangeArrowheads="1"/>
          </p:cNvSpPr>
          <p:nvPr/>
        </p:nvSpPr>
        <p:spPr bwMode="auto">
          <a:xfrm>
            <a:off x="2795894" y="2229069"/>
            <a:ext cx="1809781"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DISSEMINAR </a:t>
            </a: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O CONHECIMENTO </a:t>
            </a: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GEOCIENTÍFICO</a:t>
            </a: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4" name="Retângulo 3">
            <a:hlinkClick r:id="rId19" action="ppaction://hlinksldjump"/>
          </p:cNvPr>
          <p:cNvSpPr/>
          <p:nvPr/>
        </p:nvSpPr>
        <p:spPr bwMode="auto">
          <a:xfrm>
            <a:off x="486814" y="2067180"/>
            <a:ext cx="155383"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33" name="Rectangle 20"/>
          <p:cNvSpPr>
            <a:spLocks noChangeArrowheads="1"/>
          </p:cNvSpPr>
          <p:nvPr/>
        </p:nvSpPr>
        <p:spPr bwMode="auto">
          <a:xfrm>
            <a:off x="413648" y="2211670"/>
            <a:ext cx="211779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500" b="0"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5" name="Retângulo 4"/>
          <p:cNvSpPr/>
          <p:nvPr/>
        </p:nvSpPr>
        <p:spPr bwMode="auto">
          <a:xfrm>
            <a:off x="6642036" y="1157185"/>
            <a:ext cx="1987844" cy="2499986"/>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 name="Rectangle 3"/>
          <p:cNvSpPr>
            <a:spLocks noChangeArrowheads="1"/>
          </p:cNvSpPr>
          <p:nvPr/>
        </p:nvSpPr>
        <p:spPr bwMode="auto">
          <a:xfrm>
            <a:off x="6699441" y="1273930"/>
            <a:ext cx="1871830" cy="2156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100" b="0" i="0" u="sng"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100" b="0" i="0" u="sng"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sng" strike="noStrike" kern="1200" cap="none" spc="0" normalizeH="0" baseline="0" noProof="0" dirty="0">
              <a:ln>
                <a:noFill/>
              </a:ln>
              <a:solidFill>
                <a:srgbClr val="000099"/>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700" b="0" i="0" u="sng"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RESULTADOS </a:t>
            </a:r>
            <a:r>
              <a:rPr kumimoji="0" lang="pt-BR" altLang="en-US" sz="700" b="0" i="0" u="sng"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DE </a:t>
            </a:r>
            <a:r>
              <a:rPr kumimoji="0" lang="pt-BR" altLang="en-US" sz="700" b="0" i="0" u="sng"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2021</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700" b="0" i="0" u="sng"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rPr>
              <a:t>LÓGICA DO NEGÓCIO</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rPr>
              <a:t>Fundamentar a tomada de decisão dos nossos clientes/usuários.</a:t>
            </a: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700" b="1" i="0" u="sng"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rPr>
              <a:t>MISSÃO</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sng"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rPr>
              <a:t>Gerar e disseminar conhecimento geocientífico com excelência, contribuindo para melhoria da qualidade de vida e desenvolvimento sustentável do Brasil.</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700" b="1" i="0" u="sng"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rPr>
              <a:t>VISÃO</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sng"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rPr>
              <a:t>Ser referência na geração do conhecimento e no desenvolvimento de soluções efetivas em geociências para o bem-estar da sociedade brasileira</a:t>
            </a:r>
            <a:r>
              <a:rPr kumimoji="0" lang="pt-BR" altLang="en-US" sz="700" b="0" i="0" u="none" strike="noStrike" kern="1200" cap="none" spc="0" normalizeH="0" baseline="0" noProof="0" dirty="0" smtClean="0">
                <a:ln>
                  <a:noFill/>
                </a:ln>
                <a:solidFill>
                  <a:srgbClr val="FFFFFF"/>
                </a:solidFill>
                <a:effectLst/>
                <a:uLnTx/>
                <a:uFillTx/>
                <a:latin typeface="Arial Black" panose="020B0A04020102020204" pitchFamily="34" charset="0"/>
                <a:ea typeface="Microsoft YaHei" panose="020B0503020204020204" pitchFamily="34" charset="-122"/>
                <a:cs typeface="+mn-cs"/>
              </a:rPr>
              <a:t>.</a:t>
            </a:r>
            <a:endParaRPr kumimoji="0" lang="pt-BR" altLang="en-US" sz="700" b="1"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1"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1"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1" i="0" u="none" strike="noStrike" kern="1200" cap="none" spc="0" normalizeH="0" baseline="0" noProof="0" dirty="0" smtClean="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smtClean="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700" b="0" i="0" u="none" strike="noStrike" kern="1200" cap="none" spc="0" normalizeH="0" baseline="0" noProof="0" dirty="0">
              <a:ln>
                <a:noFill/>
              </a:ln>
              <a:solidFill>
                <a:srgbClr val="FFFFFF"/>
              </a:solidFill>
              <a:effectLst/>
              <a:uLnTx/>
              <a:uFillTx/>
              <a:latin typeface="Arial Black" panose="020B0A04020102020204" pitchFamily="34" charset="0"/>
              <a:ea typeface="Microsoft YaHei" panose="020B0503020204020204" pitchFamily="34" charset="-122"/>
              <a:cs typeface="+mn-cs"/>
            </a:endParaRPr>
          </a:p>
        </p:txBody>
      </p:sp>
      <p:sp>
        <p:nvSpPr>
          <p:cNvPr id="6" name="Retângulo 5">
            <a:hlinkClick r:id="rId20" action="ppaction://hlinksldjump"/>
          </p:cNvPr>
          <p:cNvSpPr/>
          <p:nvPr/>
        </p:nvSpPr>
        <p:spPr bwMode="auto">
          <a:xfrm>
            <a:off x="476180" y="3029852"/>
            <a:ext cx="951606" cy="532525"/>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92D050"/>
              </a:solidFill>
              <a:effectLst/>
              <a:uLnTx/>
              <a:uFillTx/>
              <a:latin typeface="Arial" panose="020B0604020202020204" pitchFamily="34" charset="0"/>
              <a:ea typeface="Microsoft YaHei" panose="020B0503020204020204" pitchFamily="34" charset="-122"/>
              <a:cs typeface="+mn-cs"/>
            </a:endParaRPr>
          </a:p>
        </p:txBody>
      </p:sp>
      <p:sp>
        <p:nvSpPr>
          <p:cNvPr id="175" name="Retângulo 174">
            <a:hlinkClick r:id="rId21" action="ppaction://hlinksldjump"/>
          </p:cNvPr>
          <p:cNvSpPr/>
          <p:nvPr/>
        </p:nvSpPr>
        <p:spPr bwMode="auto">
          <a:xfrm>
            <a:off x="1431070" y="3028995"/>
            <a:ext cx="977900" cy="536654"/>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5" name="Rectangle 12"/>
          <p:cNvSpPr>
            <a:spLocks noChangeArrowheads="1"/>
          </p:cNvSpPr>
          <p:nvPr/>
        </p:nvSpPr>
        <p:spPr bwMode="auto">
          <a:xfrm>
            <a:off x="686995" y="3070667"/>
            <a:ext cx="1598213" cy="448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5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DAR </a:t>
            </a: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SUPORTE TÉCNICO A GERAÇÃO DE CONHECIMENTO </a:t>
            </a: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GEOCIENTÍFICO</a:t>
            </a: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176" name="Retângulo 175">
            <a:hlinkClick r:id="rId22" action="ppaction://hlinksldjump"/>
          </p:cNvPr>
          <p:cNvSpPr/>
          <p:nvPr/>
        </p:nvSpPr>
        <p:spPr bwMode="auto">
          <a:xfrm>
            <a:off x="2666999" y="3022626"/>
            <a:ext cx="985877" cy="539751"/>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77" name="Retângulo 176">
            <a:hlinkClick r:id="rId23" action="ppaction://hlinksldjump"/>
          </p:cNvPr>
          <p:cNvSpPr/>
          <p:nvPr/>
        </p:nvSpPr>
        <p:spPr bwMode="auto">
          <a:xfrm>
            <a:off x="3657600" y="3022627"/>
            <a:ext cx="953221" cy="54100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6" name="Rectangle 13"/>
          <p:cNvSpPr>
            <a:spLocks noChangeArrowheads="1"/>
          </p:cNvSpPr>
          <p:nvPr/>
        </p:nvSpPr>
        <p:spPr bwMode="auto">
          <a:xfrm>
            <a:off x="2697495" y="3066362"/>
            <a:ext cx="188164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DESENVOLVER</a:t>
            </a:r>
            <a:b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b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PARCERIAS E CAPTAR RECURSOS COM ENTES PÚBLICOS E PRIVADOS, NACIONAIS E INTERNACIONAIS</a:t>
            </a:r>
          </a:p>
        </p:txBody>
      </p:sp>
      <p:sp>
        <p:nvSpPr>
          <p:cNvPr id="178" name="Retângulo 177">
            <a:hlinkClick r:id="rId24" action="ppaction://hlinksldjump"/>
          </p:cNvPr>
          <p:cNvSpPr/>
          <p:nvPr/>
        </p:nvSpPr>
        <p:spPr bwMode="auto">
          <a:xfrm>
            <a:off x="4854575" y="3022627"/>
            <a:ext cx="796175" cy="53340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79" name="Retângulo 178">
            <a:hlinkClick r:id="rId25" action="ppaction://hlinksldjump"/>
          </p:cNvPr>
          <p:cNvSpPr/>
          <p:nvPr/>
        </p:nvSpPr>
        <p:spPr bwMode="auto">
          <a:xfrm>
            <a:off x="5650750" y="3021951"/>
            <a:ext cx="833804" cy="5340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8" name="Rectangle 15"/>
          <p:cNvSpPr>
            <a:spLocks noChangeArrowheads="1"/>
          </p:cNvSpPr>
          <p:nvPr/>
        </p:nvSpPr>
        <p:spPr bwMode="auto">
          <a:xfrm>
            <a:off x="4904582" y="3081338"/>
            <a:ext cx="1460500"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4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lvl="0" algn="ctr" hangingPunct="1">
              <a:lnSpc>
                <a:spcPct val="100000"/>
              </a:lnSpc>
              <a:defRPr/>
            </a:pPr>
            <a:r>
              <a:rPr lang="pt-BR" altLang="en-US" sz="600" b="1" dirty="0" smtClean="0">
                <a:latin typeface="Arial Black" panose="020B0A04020102020204" pitchFamily="34" charset="0"/>
              </a:rPr>
              <a:t>DESENVOLVER </a:t>
            </a: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A </a:t>
            </a:r>
            <a:b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b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GESTÃO </a:t>
            </a: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QUALIDADE</a:t>
            </a:r>
            <a:endParaRPr kumimoji="0" lang="pt-BR" altLang="en-US" sz="5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5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7" name="Retângulo 6">
            <a:hlinkClick r:id="rId26" action="ppaction://hlinksldjump"/>
          </p:cNvPr>
          <p:cNvSpPr/>
          <p:nvPr/>
        </p:nvSpPr>
        <p:spPr bwMode="auto">
          <a:xfrm>
            <a:off x="453575" y="4468267"/>
            <a:ext cx="1924102" cy="55904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30" name="Rectangle 17"/>
          <p:cNvSpPr>
            <a:spLocks noChangeArrowheads="1"/>
          </p:cNvSpPr>
          <p:nvPr/>
        </p:nvSpPr>
        <p:spPr bwMode="auto">
          <a:xfrm>
            <a:off x="616380" y="4451546"/>
            <a:ext cx="1697339" cy="540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5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INVESTIR EM CAPACITAÇÃO DOS</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 RECURSOS HUMANOS</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180" name="Retângulo 179">
            <a:hlinkClick r:id="rId27" action="ppaction://hlinksldjump"/>
          </p:cNvPr>
          <p:cNvSpPr/>
          <p:nvPr/>
        </p:nvSpPr>
        <p:spPr bwMode="auto">
          <a:xfrm>
            <a:off x="2667897" y="4476750"/>
            <a:ext cx="1957370" cy="55904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31" name="Rectangle 18"/>
          <p:cNvSpPr>
            <a:spLocks noChangeArrowheads="1"/>
          </p:cNvSpPr>
          <p:nvPr/>
        </p:nvSpPr>
        <p:spPr bwMode="auto">
          <a:xfrm>
            <a:off x="2716349" y="4546601"/>
            <a:ext cx="1993117"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PROMOVER </a:t>
            </a: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GOVERNANÇA </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OGANIZACIONAL</a:t>
            </a: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8" name="Retângulo 7">
            <a:hlinkClick r:id="rId28" action="ppaction://hlinksldjump"/>
          </p:cNvPr>
          <p:cNvSpPr/>
          <p:nvPr/>
        </p:nvSpPr>
        <p:spPr bwMode="auto">
          <a:xfrm>
            <a:off x="473892" y="3626345"/>
            <a:ext cx="1947490" cy="471389"/>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70" name="Rectangle 57"/>
          <p:cNvSpPr>
            <a:spLocks noChangeArrowheads="1"/>
          </p:cNvSpPr>
          <p:nvPr/>
        </p:nvSpPr>
        <p:spPr bwMode="auto">
          <a:xfrm>
            <a:off x="733815" y="3682939"/>
            <a:ext cx="1856238"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3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GARANTIR A EFETIVIDADE NA</a:t>
            </a:r>
          </a:p>
          <a:p>
            <a:pPr marL="0" marR="0" lvl="0" indent="0" algn="just"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 GESTÃO DOS PROJETOS</a:t>
            </a:r>
          </a:p>
        </p:txBody>
      </p:sp>
      <p:sp>
        <p:nvSpPr>
          <p:cNvPr id="181" name="Retângulo 180">
            <a:hlinkClick r:id="rId29" action="ppaction://hlinksldjump"/>
          </p:cNvPr>
          <p:cNvSpPr/>
          <p:nvPr/>
        </p:nvSpPr>
        <p:spPr bwMode="auto">
          <a:xfrm>
            <a:off x="4860865" y="3609367"/>
            <a:ext cx="1623689" cy="481861"/>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9" name="Rectangle 16"/>
          <p:cNvSpPr>
            <a:spLocks noChangeArrowheads="1"/>
          </p:cNvSpPr>
          <p:nvPr/>
        </p:nvSpPr>
        <p:spPr bwMode="auto">
          <a:xfrm>
            <a:off x="4945063" y="3670413"/>
            <a:ext cx="1453327"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3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OTIMIZAR  A EXECUÇÃO</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 ORÇAMENTÁRIA-FINANCEIRA</a:t>
            </a:r>
          </a:p>
        </p:txBody>
      </p:sp>
      <p:sp>
        <p:nvSpPr>
          <p:cNvPr id="182" name="Retângulo 181">
            <a:hlinkClick r:id="rId30" action="ppaction://hlinksldjump"/>
          </p:cNvPr>
          <p:cNvSpPr/>
          <p:nvPr/>
        </p:nvSpPr>
        <p:spPr bwMode="auto">
          <a:xfrm>
            <a:off x="2665261" y="3624461"/>
            <a:ext cx="1055048" cy="471258"/>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83" name="Retângulo 182">
            <a:hlinkClick r:id="rId31" action="ppaction://hlinksldjump"/>
          </p:cNvPr>
          <p:cNvSpPr/>
          <p:nvPr/>
        </p:nvSpPr>
        <p:spPr bwMode="auto">
          <a:xfrm>
            <a:off x="3723482" y="3622035"/>
            <a:ext cx="901785" cy="47778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 name="Rectangle 14"/>
          <p:cNvSpPr>
            <a:spLocks noChangeArrowheads="1"/>
          </p:cNvSpPr>
          <p:nvPr/>
        </p:nvSpPr>
        <p:spPr bwMode="auto">
          <a:xfrm>
            <a:off x="2747963" y="3634911"/>
            <a:ext cx="183118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MELHORAR </a:t>
            </a: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A EFICIÊNCIA DOS </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PROCESSOS ORGANIZACIONAIS</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9" name="Retângulo 8">
            <a:hlinkClick r:id="rId32" action="ppaction://hlinksldjump"/>
          </p:cNvPr>
          <p:cNvSpPr/>
          <p:nvPr/>
        </p:nvSpPr>
        <p:spPr bwMode="auto">
          <a:xfrm>
            <a:off x="4845433" y="4476750"/>
            <a:ext cx="805317" cy="54610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92D050"/>
              </a:solidFill>
              <a:effectLst/>
              <a:uLnTx/>
              <a:uFillTx/>
              <a:latin typeface="Arial" panose="020B0604020202020204" pitchFamily="34" charset="0"/>
              <a:ea typeface="Microsoft YaHei" panose="020B0503020204020204" pitchFamily="34" charset="-122"/>
              <a:cs typeface="+mn-cs"/>
            </a:endParaRPr>
          </a:p>
        </p:txBody>
      </p:sp>
      <p:sp>
        <p:nvSpPr>
          <p:cNvPr id="184" name="Retângulo 183">
            <a:hlinkClick r:id="rId33" action="ppaction://hlinksldjump"/>
          </p:cNvPr>
          <p:cNvSpPr/>
          <p:nvPr/>
        </p:nvSpPr>
        <p:spPr bwMode="auto">
          <a:xfrm>
            <a:off x="5650750" y="4476750"/>
            <a:ext cx="845841" cy="5461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32" name="Rectangle 19"/>
          <p:cNvSpPr>
            <a:spLocks noChangeArrowheads="1"/>
          </p:cNvSpPr>
          <p:nvPr/>
        </p:nvSpPr>
        <p:spPr bwMode="auto">
          <a:xfrm>
            <a:off x="4814363" y="4472730"/>
            <a:ext cx="1654915" cy="448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endParaRPr kumimoji="0" lang="pt-BR" altLang="en-US" sz="5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rPr>
              <a:t>ALINHAR A TI </a:t>
            </a:r>
            <a:r>
              <a:rPr lang="pt-BR" altLang="en-US" sz="600" b="1" dirty="0">
                <a:latin typeface="Arial Black" panose="020B0A04020102020204" pitchFamily="34" charset="0"/>
              </a:rPr>
              <a:t>À</a:t>
            </a: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 </a:t>
            </a: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328275" algn="l"/>
                <a:tab pos="10777538" algn="l"/>
              </a:tabLst>
              <a:defRPr/>
            </a:pPr>
            <a:r>
              <a:rPr kumimoji="0" lang="pt-BR" altLang="en-US" sz="600" b="1" i="0" u="none" strike="noStrike" kern="1200" cap="none" spc="0" normalizeH="0" baseline="0" noProof="0" dirty="0" smtClean="0">
                <a:ln>
                  <a:noFill/>
                </a:ln>
                <a:solidFill>
                  <a:srgbClr val="000000"/>
                </a:solidFill>
                <a:effectLst/>
                <a:uLnTx/>
                <a:uFillTx/>
                <a:latin typeface="Arial Black" panose="020B0A04020102020204" pitchFamily="34" charset="0"/>
                <a:ea typeface="Microsoft YaHei" panose="020B0503020204020204" pitchFamily="34" charset="-122"/>
                <a:cs typeface="+mn-cs"/>
              </a:rPr>
              <a:t>ESTRATÉGIA</a:t>
            </a:r>
            <a:endParaRPr kumimoji="0" lang="pt-BR" altLang="en-US" sz="6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mn-cs"/>
            </a:endParaRPr>
          </a:p>
        </p:txBody>
      </p:sp>
      <p:sp>
        <p:nvSpPr>
          <p:cNvPr id="83" name="Retângulo 82">
            <a:hlinkClick r:id="rId34" action="ppaction://hlinksldjump"/>
          </p:cNvPr>
          <p:cNvSpPr/>
          <p:nvPr/>
        </p:nvSpPr>
        <p:spPr bwMode="auto">
          <a:xfrm>
            <a:off x="632284" y="2067180"/>
            <a:ext cx="134143"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86" name="Retângulo 85">
            <a:hlinkClick r:id="rId35" action="ppaction://hlinksldjump"/>
          </p:cNvPr>
          <p:cNvSpPr/>
          <p:nvPr/>
        </p:nvSpPr>
        <p:spPr bwMode="auto">
          <a:xfrm>
            <a:off x="770900" y="2066956"/>
            <a:ext cx="153009"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87" name="Retângulo 86">
            <a:hlinkClick r:id="rId36" action="ppaction://hlinksldjump"/>
          </p:cNvPr>
          <p:cNvSpPr/>
          <p:nvPr/>
        </p:nvSpPr>
        <p:spPr bwMode="auto">
          <a:xfrm>
            <a:off x="909516" y="2066956"/>
            <a:ext cx="124229"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89" name="Retângulo 88">
            <a:hlinkClick r:id="rId37" action="ppaction://hlinksldjump"/>
          </p:cNvPr>
          <p:cNvSpPr/>
          <p:nvPr/>
        </p:nvSpPr>
        <p:spPr bwMode="auto">
          <a:xfrm>
            <a:off x="1022893" y="2065749"/>
            <a:ext cx="145935"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90" name="Retângulo 89">
            <a:hlinkClick r:id="rId38" action="ppaction://hlinksldjump"/>
          </p:cNvPr>
          <p:cNvSpPr/>
          <p:nvPr/>
        </p:nvSpPr>
        <p:spPr bwMode="auto">
          <a:xfrm>
            <a:off x="1164580" y="2067180"/>
            <a:ext cx="164976"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16" name="Retângulo 115">
            <a:hlinkClick r:id="rId39" action="ppaction://hlinksldjump"/>
          </p:cNvPr>
          <p:cNvSpPr/>
          <p:nvPr/>
        </p:nvSpPr>
        <p:spPr bwMode="auto">
          <a:xfrm>
            <a:off x="1330719" y="2067610"/>
            <a:ext cx="155383"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17" name="Retângulo 116">
            <a:hlinkClick r:id="rId40" action="ppaction://hlinksldjump"/>
          </p:cNvPr>
          <p:cNvSpPr/>
          <p:nvPr/>
        </p:nvSpPr>
        <p:spPr bwMode="auto">
          <a:xfrm>
            <a:off x="1476189" y="2067610"/>
            <a:ext cx="134143" cy="65815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1" name="Retângulo 120">
            <a:hlinkClick r:id="rId41" action="ppaction://hlinksldjump"/>
          </p:cNvPr>
          <p:cNvSpPr/>
          <p:nvPr/>
        </p:nvSpPr>
        <p:spPr bwMode="auto">
          <a:xfrm>
            <a:off x="1614805" y="2067386"/>
            <a:ext cx="153009" cy="65815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5" name="Retângulo 124">
            <a:hlinkClick r:id="rId42" action="ppaction://hlinksldjump"/>
          </p:cNvPr>
          <p:cNvSpPr/>
          <p:nvPr/>
        </p:nvSpPr>
        <p:spPr bwMode="auto">
          <a:xfrm>
            <a:off x="1753421" y="2067386"/>
            <a:ext cx="124229" cy="65815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6" name="Retângulo 125">
            <a:hlinkClick r:id="rId43" action="ppaction://hlinksldjump"/>
          </p:cNvPr>
          <p:cNvSpPr/>
          <p:nvPr/>
        </p:nvSpPr>
        <p:spPr bwMode="auto">
          <a:xfrm>
            <a:off x="1875156" y="2067961"/>
            <a:ext cx="154286" cy="656588"/>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127" name="Retângulo 126">
            <a:hlinkClick r:id="rId44" action="ppaction://hlinksldjump"/>
          </p:cNvPr>
          <p:cNvSpPr/>
          <p:nvPr/>
        </p:nvSpPr>
        <p:spPr bwMode="auto">
          <a:xfrm>
            <a:off x="2031440" y="2067420"/>
            <a:ext cx="153009" cy="65815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FFFF00"/>
              </a:solidFill>
              <a:effectLst/>
              <a:uLnTx/>
              <a:uFillTx/>
              <a:latin typeface="Arial" panose="020B0604020202020204" pitchFamily="34" charset="0"/>
              <a:ea typeface="Microsoft YaHei" panose="020B0503020204020204" pitchFamily="34" charset="-122"/>
              <a:cs typeface="+mn-cs"/>
            </a:endParaRPr>
          </a:p>
        </p:txBody>
      </p:sp>
      <p:sp>
        <p:nvSpPr>
          <p:cNvPr id="128" name="Retângulo 127">
            <a:hlinkClick r:id="rId45" action="ppaction://hlinksldjump"/>
          </p:cNvPr>
          <p:cNvSpPr/>
          <p:nvPr/>
        </p:nvSpPr>
        <p:spPr bwMode="auto">
          <a:xfrm>
            <a:off x="2180830" y="2067180"/>
            <a:ext cx="153009" cy="65815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pt-BR" sz="1800" b="0" i="0" u="none" strike="noStrike" kern="1200" cap="none" spc="0" normalizeH="0" baseline="0" noProof="0" dirty="0" smtClean="0">
              <a:ln>
                <a:noFill/>
              </a:ln>
              <a:solidFill>
                <a:srgbClr val="FFFF00"/>
              </a:solidFill>
              <a:effectLst/>
              <a:uLnTx/>
              <a:uFillTx/>
              <a:latin typeface="Arial" panose="020B0604020202020204" pitchFamily="34" charset="0"/>
              <a:ea typeface="Microsoft YaHei" panose="020B0503020204020204" pitchFamily="34" charset="-122"/>
              <a:cs typeface="+mn-cs"/>
            </a:endParaRPr>
          </a:p>
        </p:txBody>
      </p:sp>
      <p:sp>
        <p:nvSpPr>
          <p:cNvPr id="15" name="CaixaDeTexto 14"/>
          <p:cNvSpPr txBox="1"/>
          <p:nvPr/>
        </p:nvSpPr>
        <p:spPr>
          <a:xfrm>
            <a:off x="457200" y="2280112"/>
            <a:ext cx="1920477" cy="178190"/>
          </a:xfrm>
          <a:prstGeom prst="rect">
            <a:avLst/>
          </a:prstGeom>
          <a:noFill/>
        </p:spPr>
        <p:txBody>
          <a:bodyPr wrap="square" rtlCol="0">
            <a:spAutoFit/>
          </a:bodyPr>
          <a:lstStyle/>
          <a:p>
            <a:pPr algn="just"/>
            <a:r>
              <a:rPr lang="pt-BR" sz="600" b="1" dirty="0" smtClean="0">
                <a:latin typeface="Arial Black" panose="020B0A04020102020204" pitchFamily="34" charset="0"/>
              </a:rPr>
              <a:t>GERAR CONHECIMENTO GEOCIENTÍFICO </a:t>
            </a:r>
            <a:endParaRPr lang="pt-BR" sz="600" b="1" dirty="0">
              <a:latin typeface="Arial Black" panose="020B0A04020102020204" pitchFamily="34" charset="0"/>
            </a:endParaRPr>
          </a:p>
        </p:txBody>
      </p:sp>
    </p:spTree>
    <p:extLst>
      <p:ext uri="{BB962C8B-B14F-4D97-AF65-F5344CB8AC3E}">
        <p14:creationId xmlns:p14="http://schemas.microsoft.com/office/powerpoint/2010/main" val="242005172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0"/>
            <a:ext cx="9144000" cy="5145087"/>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39" y="4869798"/>
            <a:ext cx="8909961"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1431889162"/>
              </p:ext>
            </p:extLst>
          </p:nvPr>
        </p:nvGraphicFramePr>
        <p:xfrm>
          <a:off x="215702" y="1012584"/>
          <a:ext cx="8712593" cy="1331360"/>
        </p:xfrm>
        <a:graphic>
          <a:graphicData uri="http://schemas.openxmlformats.org/drawingml/2006/table">
            <a:tbl>
              <a:tblPr/>
              <a:tblGrid>
                <a:gridCol w="1550094">
                  <a:extLst>
                    <a:ext uri="{9D8B030D-6E8A-4147-A177-3AD203B41FA5}">
                      <a16:colId xmlns:a16="http://schemas.microsoft.com/office/drawing/2014/main" val="3831295176"/>
                    </a:ext>
                  </a:extLst>
                </a:gridCol>
                <a:gridCol w="1550094">
                  <a:extLst>
                    <a:ext uri="{9D8B030D-6E8A-4147-A177-3AD203B41FA5}">
                      <a16:colId xmlns:a16="http://schemas.microsoft.com/office/drawing/2014/main" val="3964422403"/>
                    </a:ext>
                  </a:extLst>
                </a:gridCol>
                <a:gridCol w="1158115">
                  <a:extLst>
                    <a:ext uri="{9D8B030D-6E8A-4147-A177-3AD203B41FA5}">
                      <a16:colId xmlns:a16="http://schemas.microsoft.com/office/drawing/2014/main" val="880193377"/>
                    </a:ext>
                  </a:extLst>
                </a:gridCol>
                <a:gridCol w="873041">
                  <a:extLst>
                    <a:ext uri="{9D8B030D-6E8A-4147-A177-3AD203B41FA5}">
                      <a16:colId xmlns:a16="http://schemas.microsoft.com/office/drawing/2014/main" val="3291152209"/>
                    </a:ext>
                  </a:extLst>
                </a:gridCol>
                <a:gridCol w="979944">
                  <a:extLst>
                    <a:ext uri="{9D8B030D-6E8A-4147-A177-3AD203B41FA5}">
                      <a16:colId xmlns:a16="http://schemas.microsoft.com/office/drawing/2014/main" val="3678536149"/>
                    </a:ext>
                  </a:extLst>
                </a:gridCol>
                <a:gridCol w="944309">
                  <a:extLst>
                    <a:ext uri="{9D8B030D-6E8A-4147-A177-3AD203B41FA5}">
                      <a16:colId xmlns:a16="http://schemas.microsoft.com/office/drawing/2014/main" val="2738032714"/>
                    </a:ext>
                  </a:extLst>
                </a:gridCol>
                <a:gridCol w="766138">
                  <a:extLst>
                    <a:ext uri="{9D8B030D-6E8A-4147-A177-3AD203B41FA5}">
                      <a16:colId xmlns:a16="http://schemas.microsoft.com/office/drawing/2014/main" val="2088701000"/>
                    </a:ext>
                  </a:extLst>
                </a:gridCol>
                <a:gridCol w="890858">
                  <a:extLst>
                    <a:ext uri="{9D8B030D-6E8A-4147-A177-3AD203B41FA5}">
                      <a16:colId xmlns:a16="http://schemas.microsoft.com/office/drawing/2014/main" val="507074657"/>
                    </a:ext>
                  </a:extLst>
                </a:gridCol>
              </a:tblGrid>
              <a:tr h="445271">
                <a:tc>
                  <a:txBody>
                    <a:bodyPr/>
                    <a:lstStyle/>
                    <a:p>
                      <a:pPr algn="ctr" fontAlgn="ctr"/>
                      <a:r>
                        <a:rPr lang="pt-BR" sz="900" b="1" i="0" u="none" strike="noStrike">
                          <a:solidFill>
                            <a:srgbClr val="FFFFFF"/>
                          </a:solidFill>
                          <a:effectLst/>
                          <a:latin typeface="Tahoma" panose="020B0604030504040204" pitchFamily="34" charset="0"/>
                        </a:rPr>
                        <a:t>Indicador</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888691875"/>
                  </a:ext>
                </a:extLst>
              </a:tr>
              <a:tr h="886089">
                <a:tc>
                  <a:txBody>
                    <a:bodyPr/>
                    <a:lstStyle/>
                    <a:p>
                      <a:pPr algn="ctr" fontAlgn="ctr"/>
                      <a:r>
                        <a:rPr lang="pt-BR" sz="900" b="1" i="0" u="none" strike="noStrike">
                          <a:solidFill>
                            <a:srgbClr val="000000"/>
                          </a:solidFill>
                          <a:effectLst/>
                          <a:latin typeface="Tahoma" panose="020B0604030504040204" pitchFamily="34" charset="0"/>
                        </a:rPr>
                        <a:t>Área recoberta por levantamento geológicos sistemáticos e com integração do conhecimento geológico regional</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Km² de áreas mapeadas na escala 100k ou de maior detalhe + Km² de áreas com integração geológica regional</a:t>
                      </a:r>
                      <a:endParaRPr lang="pt-BR" sz="900" b="1" i="0" u="none" strike="noStrike" dirty="0">
                        <a:solidFill>
                          <a:srgbClr val="000000"/>
                        </a:solidFill>
                        <a:effectLst/>
                        <a:latin typeface="Tahoma" panose="020B0604030504040204" pitchFamily="34" charset="0"/>
                      </a:endParaRP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DEGEO</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1.421.707 Km²</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 1.501.782 Km²</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106%</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106%</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927579091"/>
                  </a:ext>
                </a:extLst>
              </a:tr>
            </a:tbl>
          </a:graphicData>
        </a:graphic>
      </p:graphicFrame>
      <p:sp>
        <p:nvSpPr>
          <p:cNvPr id="10" name="Retângulo 9"/>
          <p:cNvSpPr/>
          <p:nvPr/>
        </p:nvSpPr>
        <p:spPr>
          <a:xfrm>
            <a:off x="153390" y="2669129"/>
            <a:ext cx="8758595" cy="1716688"/>
          </a:xfrm>
          <a:prstGeom prst="rect">
            <a:avLst/>
          </a:prstGeom>
        </p:spPr>
        <p:txBody>
          <a:bodyPr wrap="square">
            <a:spAutoFit/>
          </a:bodyPr>
          <a:lstStyle/>
          <a:p>
            <a:pPr algn="just">
              <a:lnSpc>
                <a:spcPct val="100000"/>
              </a:lnSpc>
              <a:spcAft>
                <a:spcPts val="1200"/>
              </a:spcAft>
            </a:pPr>
            <a:r>
              <a:rPr lang="pt-BR" sz="1200" u="sng" dirty="0" smtClean="0">
                <a:latin typeface="Tahoma" panose="020B0604030504040204" pitchFamily="34" charset="0"/>
                <a:ea typeface="Tahoma" panose="020B0604030504040204" pitchFamily="34" charset="0"/>
                <a:cs typeface="Tahoma" panose="020B0604030504040204" pitchFamily="34" charset="0"/>
              </a:rPr>
              <a:t>Causa do desvio do </a:t>
            </a:r>
            <a:r>
              <a:rPr lang="pt-BR" sz="1200" u="sng" dirty="0">
                <a:latin typeface="Tahoma" panose="020B0604030504040204" pitchFamily="34" charset="0"/>
                <a:ea typeface="Tahoma" panose="020B0604030504040204" pitchFamily="34" charset="0"/>
                <a:cs typeface="Tahoma" panose="020B0604030504040204" pitchFamily="34" charset="0"/>
              </a:rPr>
              <a:t>indicador</a:t>
            </a:r>
            <a:r>
              <a:rPr lang="pt-BR" sz="1200" u="sng" dirty="0" smtClean="0">
                <a:latin typeface="Tahoma" panose="020B0604030504040204" pitchFamily="34" charset="0"/>
                <a:ea typeface="Tahoma" panose="020B0604030504040204" pitchFamily="34" charset="0"/>
                <a:cs typeface="Tahoma" panose="020B0604030504040204" pitchFamily="34" charset="0"/>
              </a:rPr>
              <a:t>:</a:t>
            </a:r>
            <a:r>
              <a:rPr lang="pt-BR" sz="1200" dirty="0" smtClean="0">
                <a:latin typeface="Tahoma" panose="020B0604030504040204" pitchFamily="34" charset="0"/>
                <a:ea typeface="Tahoma" panose="020B0604030504040204" pitchFamily="34" charset="0"/>
                <a:cs typeface="Tahoma" panose="020B0604030504040204" pitchFamily="34" charset="0"/>
              </a:rPr>
              <a:t> </a:t>
            </a:r>
            <a:r>
              <a:rPr lang="pt-BR" sz="1200" dirty="0">
                <a:latin typeface="Tahoma" panose="020B0604030504040204" pitchFamily="34" charset="0"/>
                <a:ea typeface="Tahoma" panose="020B0604030504040204" pitchFamily="34" charset="0"/>
                <a:cs typeface="Tahoma" panose="020B0604030504040204" pitchFamily="34" charset="0"/>
              </a:rPr>
              <a:t>A meta foi superada em relação à original, pois houve </a:t>
            </a:r>
            <a:r>
              <a:rPr lang="pt-BR" sz="1200" dirty="0" smtClean="0">
                <a:latin typeface="Tahoma" panose="020B0604030504040204" pitchFamily="34" charset="0"/>
                <a:ea typeface="Tahoma" panose="020B0604030504040204" pitchFamily="34" charset="0"/>
                <a:cs typeface="Tahoma" panose="020B0604030504040204" pitchFamily="34" charset="0"/>
              </a:rPr>
              <a:t>substituição </a:t>
            </a:r>
            <a:r>
              <a:rPr lang="pt-BR" sz="1200" dirty="0">
                <a:latin typeface="Tahoma" panose="020B0604030504040204" pitchFamily="34" charset="0"/>
                <a:ea typeface="Tahoma" panose="020B0604030504040204" pitchFamily="34" charset="0"/>
                <a:cs typeface="Tahoma" panose="020B0604030504040204" pitchFamily="34" charset="0"/>
              </a:rPr>
              <a:t>de produtos previamente pactuados, com área de </a:t>
            </a:r>
            <a:r>
              <a:rPr lang="pt-BR" sz="1200" dirty="0" smtClean="0">
                <a:latin typeface="Tahoma" panose="020B0604030504040204" pitchFamily="34" charset="0"/>
                <a:ea typeface="Tahoma" panose="020B0604030504040204" pitchFamily="34" charset="0"/>
                <a:cs typeface="Tahoma" panose="020B0604030504040204" pitchFamily="34" charset="0"/>
              </a:rPr>
              <a:t>abrangência </a:t>
            </a:r>
            <a:r>
              <a:rPr lang="pt-BR" sz="1200" dirty="0">
                <a:latin typeface="Tahoma" panose="020B0604030504040204" pitchFamily="34" charset="0"/>
                <a:ea typeface="Tahoma" panose="020B0604030504040204" pitchFamily="34" charset="0"/>
                <a:cs typeface="Tahoma" panose="020B0604030504040204" pitchFamily="34" charset="0"/>
              </a:rPr>
              <a:t>maior, além da inclusão de mapas não previstos inicialmente para conclusão em 2021</a:t>
            </a:r>
            <a:r>
              <a:rPr lang="pt-B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Aft>
                <a:spcPts val="1200"/>
              </a:spcAft>
            </a:pPr>
            <a:r>
              <a:rPr lang="pt-BR" sz="1200" dirty="0">
                <a:latin typeface="Tahoma" panose="020B0604030504040204" pitchFamily="34" charset="0"/>
                <a:ea typeface="Tahoma" panose="020B0604030504040204" pitchFamily="34" charset="0"/>
                <a:cs typeface="Tahoma" panose="020B0604030504040204" pitchFamily="34" charset="0"/>
              </a:rPr>
              <a:t>Publicação de 13 mapas geológicos de folhas cartográficas na escala 1:100.000, que totalizam 39.000km2, e publicação do mapa geológico do município de </a:t>
            </a:r>
            <a:r>
              <a:rPr lang="pt-BR" sz="1200" dirty="0" err="1">
                <a:latin typeface="Tahoma" panose="020B0604030504040204" pitchFamily="34" charset="0"/>
                <a:ea typeface="Tahoma" panose="020B0604030504040204" pitchFamily="34" charset="0"/>
                <a:cs typeface="Tahoma" panose="020B0604030504040204" pitchFamily="34" charset="0"/>
              </a:rPr>
              <a:t>Joinvile</a:t>
            </a:r>
            <a:r>
              <a:rPr lang="pt-BR" sz="1200" dirty="0">
                <a:latin typeface="Tahoma" panose="020B0604030504040204" pitchFamily="34" charset="0"/>
                <a:ea typeface="Tahoma" panose="020B0604030504040204" pitchFamily="34" charset="0"/>
                <a:cs typeface="Tahoma" panose="020B0604030504040204" pitchFamily="34" charset="0"/>
              </a:rPr>
              <a:t> na escala 1:50.000, com área de 1.131 km2</a:t>
            </a:r>
          </a:p>
          <a:p>
            <a:pPr algn="just">
              <a:lnSpc>
                <a:spcPct val="100000"/>
              </a:lnSpc>
              <a:spcAft>
                <a:spcPts val="1200"/>
              </a:spcAft>
            </a:pPr>
            <a:r>
              <a:rPr lang="pt-BR" sz="1200" dirty="0" smtClean="0">
                <a:latin typeface="Tahoma" panose="020B0604030504040204" pitchFamily="34" charset="0"/>
                <a:ea typeface="Tahoma" panose="020B0604030504040204" pitchFamily="34" charset="0"/>
                <a:cs typeface="Tahoma" panose="020B0604030504040204" pitchFamily="34" charset="0"/>
              </a:rPr>
              <a:t>Publicação </a:t>
            </a:r>
            <a:r>
              <a:rPr lang="pt-BR" sz="1200" dirty="0">
                <a:latin typeface="Tahoma" panose="020B0604030504040204" pitchFamily="34" charset="0"/>
                <a:ea typeface="Tahoma" panose="020B0604030504040204" pitchFamily="34" charset="0"/>
                <a:cs typeface="Tahoma" panose="020B0604030504040204" pitchFamily="34" charset="0"/>
              </a:rPr>
              <a:t>de 12 mapas de integração geológica, cuja área total é de 1.461.651 km2</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1200"/>
              </a:spcAft>
            </a:pPr>
            <a:endParaRPr lang="pt-BR" sz="1200" dirty="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354979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5681"/>
            <a:ext cx="9163127"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0" y="4880542"/>
            <a:ext cx="8754147"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140206645"/>
              </p:ext>
            </p:extLst>
          </p:nvPr>
        </p:nvGraphicFramePr>
        <p:xfrm>
          <a:off x="215702" y="1012584"/>
          <a:ext cx="8712593" cy="1080678"/>
        </p:xfrm>
        <a:graphic>
          <a:graphicData uri="http://schemas.openxmlformats.org/drawingml/2006/table">
            <a:tbl>
              <a:tblPr/>
              <a:tblGrid>
                <a:gridCol w="1550094">
                  <a:extLst>
                    <a:ext uri="{9D8B030D-6E8A-4147-A177-3AD203B41FA5}">
                      <a16:colId xmlns:a16="http://schemas.microsoft.com/office/drawing/2014/main" val="3831295176"/>
                    </a:ext>
                  </a:extLst>
                </a:gridCol>
                <a:gridCol w="1550094">
                  <a:extLst>
                    <a:ext uri="{9D8B030D-6E8A-4147-A177-3AD203B41FA5}">
                      <a16:colId xmlns:a16="http://schemas.microsoft.com/office/drawing/2014/main" val="3964422403"/>
                    </a:ext>
                  </a:extLst>
                </a:gridCol>
                <a:gridCol w="1158115">
                  <a:extLst>
                    <a:ext uri="{9D8B030D-6E8A-4147-A177-3AD203B41FA5}">
                      <a16:colId xmlns:a16="http://schemas.microsoft.com/office/drawing/2014/main" val="880193377"/>
                    </a:ext>
                  </a:extLst>
                </a:gridCol>
                <a:gridCol w="873041">
                  <a:extLst>
                    <a:ext uri="{9D8B030D-6E8A-4147-A177-3AD203B41FA5}">
                      <a16:colId xmlns:a16="http://schemas.microsoft.com/office/drawing/2014/main" val="3291152209"/>
                    </a:ext>
                  </a:extLst>
                </a:gridCol>
                <a:gridCol w="979944">
                  <a:extLst>
                    <a:ext uri="{9D8B030D-6E8A-4147-A177-3AD203B41FA5}">
                      <a16:colId xmlns:a16="http://schemas.microsoft.com/office/drawing/2014/main" val="3678536149"/>
                    </a:ext>
                  </a:extLst>
                </a:gridCol>
                <a:gridCol w="944309">
                  <a:extLst>
                    <a:ext uri="{9D8B030D-6E8A-4147-A177-3AD203B41FA5}">
                      <a16:colId xmlns:a16="http://schemas.microsoft.com/office/drawing/2014/main" val="2738032714"/>
                    </a:ext>
                  </a:extLst>
                </a:gridCol>
                <a:gridCol w="766138">
                  <a:extLst>
                    <a:ext uri="{9D8B030D-6E8A-4147-A177-3AD203B41FA5}">
                      <a16:colId xmlns:a16="http://schemas.microsoft.com/office/drawing/2014/main" val="2088701000"/>
                    </a:ext>
                  </a:extLst>
                </a:gridCol>
                <a:gridCol w="890858">
                  <a:extLst>
                    <a:ext uri="{9D8B030D-6E8A-4147-A177-3AD203B41FA5}">
                      <a16:colId xmlns:a16="http://schemas.microsoft.com/office/drawing/2014/main" val="507074657"/>
                    </a:ext>
                  </a:extLst>
                </a:gridCol>
              </a:tblGrid>
              <a:tr h="321160">
                <a:tc>
                  <a:txBody>
                    <a:bodyPr/>
                    <a:lstStyle/>
                    <a:p>
                      <a:pPr algn="ctr" fontAlgn="ctr"/>
                      <a:r>
                        <a:rPr lang="pt-BR" sz="900" b="1" i="0" u="none" strike="noStrike">
                          <a:solidFill>
                            <a:srgbClr val="FFFFFF"/>
                          </a:solidFill>
                          <a:effectLst/>
                          <a:latin typeface="Tahoma" panose="020B0604030504040204" pitchFamily="34" charset="0"/>
                        </a:rPr>
                        <a:t>Indicador</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888691875"/>
                  </a:ext>
                </a:extLst>
              </a:tr>
              <a:tr h="665041">
                <a:tc>
                  <a:txBody>
                    <a:bodyPr/>
                    <a:lstStyle/>
                    <a:p>
                      <a:pPr algn="ctr" fontAlgn="ctr"/>
                      <a:r>
                        <a:rPr lang="pt-BR" sz="900" b="1" i="0" u="none" strike="noStrike" dirty="0">
                          <a:solidFill>
                            <a:srgbClr val="000000"/>
                          </a:solidFill>
                          <a:effectLst/>
                          <a:latin typeface="Tahoma" panose="020B0604030504040204" pitchFamily="34" charset="0"/>
                        </a:rPr>
                        <a:t>Área recoberta por levantamentos aerogeofísicos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Km² de levantamentos aerogeofísicos + Km² de estudos geofísicos realizados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DEGEO</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1.384.504 Km²</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0 +</a:t>
                      </a:r>
                    </a:p>
                    <a:p>
                      <a:pPr algn="ctr" fontAlgn="ctr"/>
                      <a:r>
                        <a:rPr lang="pt-BR" sz="900" b="1" i="0" u="none" strike="noStrike" dirty="0" smtClean="0">
                          <a:solidFill>
                            <a:srgbClr val="000000"/>
                          </a:solidFill>
                          <a:effectLst/>
                          <a:latin typeface="Tahoma" panose="020B0604030504040204" pitchFamily="34" charset="0"/>
                        </a:rPr>
                        <a:t>1.220.963 </a:t>
                      </a:r>
                      <a:r>
                        <a:rPr lang="pt-BR" sz="900" b="1" i="0" u="none" strike="noStrike" dirty="0">
                          <a:solidFill>
                            <a:srgbClr val="000000"/>
                          </a:solidFill>
                          <a:effectLst/>
                          <a:latin typeface="Tahoma" panose="020B0604030504040204" pitchFamily="34" charset="0"/>
                        </a:rPr>
                        <a:t>Km² </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88%</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88%</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6954352"/>
                  </a:ext>
                </a:extLst>
              </a:tr>
            </a:tbl>
          </a:graphicData>
        </a:graphic>
      </p:graphicFrame>
      <p:sp>
        <p:nvSpPr>
          <p:cNvPr id="10" name="Retângulo 9"/>
          <p:cNvSpPr/>
          <p:nvPr/>
        </p:nvSpPr>
        <p:spPr>
          <a:xfrm>
            <a:off x="199110" y="2265311"/>
            <a:ext cx="8712875" cy="2425023"/>
          </a:xfrm>
          <a:prstGeom prst="rect">
            <a:avLst/>
          </a:prstGeom>
        </p:spPr>
        <p:txBody>
          <a:bodyPr wrap="square">
            <a:spAutoFit/>
          </a:bodyPr>
          <a:lstStyle/>
          <a:p>
            <a:pPr algn="just">
              <a:spcAft>
                <a:spcPts val="1200"/>
              </a:spcAft>
            </a:pPr>
            <a:r>
              <a:rPr lang="pt-BR" sz="1200" u="sng" dirty="0" smtClean="0">
                <a:latin typeface="Tahoma" panose="020B0604030504040204" pitchFamily="34" charset="0"/>
                <a:ea typeface="Tahoma" panose="020B0604030504040204" pitchFamily="34" charset="0"/>
                <a:cs typeface="Tahoma" panose="020B0604030504040204" pitchFamily="34" charset="0"/>
              </a:rPr>
              <a:t>Observação</a:t>
            </a:r>
            <a:r>
              <a:rPr lang="pt-BR" sz="1200" u="sng" dirty="0">
                <a:latin typeface="Tahoma" panose="020B0604030504040204" pitchFamily="34" charset="0"/>
                <a:ea typeface="Tahoma" panose="020B0604030504040204" pitchFamily="34" charset="0"/>
                <a:cs typeface="Tahoma" panose="020B0604030504040204" pitchFamily="34" charset="0"/>
              </a:rPr>
              <a:t>:</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O </a:t>
            </a:r>
            <a:r>
              <a:rPr lang="pt-BR" sz="1200" dirty="0">
                <a:latin typeface="Tahoma" panose="020B0604030504040204" pitchFamily="34" charset="0"/>
                <a:ea typeface="Tahoma" panose="020B0604030504040204" pitchFamily="34" charset="0"/>
                <a:cs typeface="Tahoma" panose="020B0604030504040204" pitchFamily="34" charset="0"/>
              </a:rPr>
              <a:t>indicador </a:t>
            </a:r>
            <a:r>
              <a:rPr lang="pt-BR" sz="1200" dirty="0" smtClean="0">
                <a:latin typeface="Tahoma" panose="020B0604030504040204" pitchFamily="34" charset="0"/>
                <a:ea typeface="Tahoma" panose="020B0604030504040204" pitchFamily="34" charset="0"/>
                <a:cs typeface="Tahoma" panose="020B0604030504040204" pitchFamily="34" charset="0"/>
              </a:rPr>
              <a:t>é composto por 2 </a:t>
            </a:r>
            <a:r>
              <a:rPr lang="pt-BR" sz="1200" dirty="0">
                <a:latin typeface="Tahoma" panose="020B0604030504040204" pitchFamily="34" charset="0"/>
                <a:ea typeface="Tahoma" panose="020B0604030504040204" pitchFamily="34" charset="0"/>
                <a:cs typeface="Tahoma" panose="020B0604030504040204" pitchFamily="34" charset="0"/>
              </a:rPr>
              <a:t>iniciativas: </a:t>
            </a:r>
            <a:r>
              <a:rPr lang="pt-BR" sz="1200" i="1" dirty="0">
                <a:latin typeface="Tahoma" panose="020B0604030504040204" pitchFamily="34" charset="0"/>
                <a:ea typeface="Tahoma" panose="020B0604030504040204" pitchFamily="34" charset="0"/>
                <a:cs typeface="Tahoma" panose="020B0604030504040204" pitchFamily="34" charset="0"/>
              </a:rPr>
              <a:t>Novos Levantamentos Aerogeofísicos </a:t>
            </a:r>
            <a:r>
              <a:rPr lang="pt-BR" sz="1200" dirty="0" smtClean="0">
                <a:latin typeface="Tahoma" panose="020B0604030504040204" pitchFamily="34" charset="0"/>
                <a:ea typeface="Tahoma" panose="020B0604030504040204" pitchFamily="34" charset="0"/>
                <a:cs typeface="Tahoma" panose="020B0604030504040204" pitchFamily="34" charset="0"/>
              </a:rPr>
              <a:t>e </a:t>
            </a:r>
            <a:r>
              <a:rPr lang="pt-BR" sz="1200" i="1" dirty="0">
                <a:latin typeface="Tahoma" panose="020B0604030504040204" pitchFamily="34" charset="0"/>
                <a:ea typeface="Tahoma" panose="020B0604030504040204" pitchFamily="34" charset="0"/>
                <a:cs typeface="Tahoma" panose="020B0604030504040204" pitchFamily="34" charset="0"/>
              </a:rPr>
              <a:t>Estudos e </a:t>
            </a:r>
            <a:r>
              <a:rPr lang="pt-BR" sz="1200" i="1" dirty="0" smtClean="0">
                <a:latin typeface="Tahoma" panose="020B0604030504040204" pitchFamily="34" charset="0"/>
                <a:ea typeface="Tahoma" panose="020B0604030504040204" pitchFamily="34" charset="0"/>
                <a:cs typeface="Tahoma" panose="020B0604030504040204" pitchFamily="34" charset="0"/>
              </a:rPr>
              <a:t>Aplicações </a:t>
            </a:r>
            <a:r>
              <a:rPr lang="pt-BR" sz="1200" i="1" dirty="0">
                <a:latin typeface="Tahoma" panose="020B0604030504040204" pitchFamily="34" charset="0"/>
                <a:ea typeface="Tahoma" panose="020B0604030504040204" pitchFamily="34" charset="0"/>
                <a:cs typeface="Tahoma" panose="020B0604030504040204" pitchFamily="34" charset="0"/>
              </a:rPr>
              <a:t>em </a:t>
            </a:r>
            <a:r>
              <a:rPr lang="pt-BR" sz="1200" i="1" dirty="0" smtClean="0">
                <a:latin typeface="Tahoma" panose="020B0604030504040204" pitchFamily="34" charset="0"/>
                <a:ea typeface="Tahoma" panose="020B0604030504040204" pitchFamily="34" charset="0"/>
                <a:cs typeface="Tahoma" panose="020B0604030504040204" pitchFamily="34" charset="0"/>
              </a:rPr>
              <a:t>Geofísica</a:t>
            </a:r>
            <a:r>
              <a:rPr lang="pt-BR" sz="1200" dirty="0" smtClean="0">
                <a:latin typeface="Tahoma" panose="020B0604030504040204" pitchFamily="34" charset="0"/>
                <a:ea typeface="Tahoma" panose="020B0604030504040204" pitchFamily="34" charset="0"/>
                <a:cs typeface="Tahoma" panose="020B0604030504040204" pitchFamily="34" charset="0"/>
              </a:rPr>
              <a:t>. O desempenho não </a:t>
            </a:r>
            <a:r>
              <a:rPr lang="pt-BR" sz="1200" dirty="0">
                <a:latin typeface="Tahoma" panose="020B0604030504040204" pitchFamily="34" charset="0"/>
                <a:ea typeface="Tahoma" panose="020B0604030504040204" pitchFamily="34" charset="0"/>
                <a:cs typeface="Tahoma" panose="020B0604030504040204" pitchFamily="34" charset="0"/>
              </a:rPr>
              <a:t>considera os levantamentos </a:t>
            </a:r>
            <a:r>
              <a:rPr lang="pt-BR" sz="1200" dirty="0" smtClean="0">
                <a:latin typeface="Tahoma" panose="020B0604030504040204" pitchFamily="34" charset="0"/>
                <a:ea typeface="Tahoma" panose="020B0604030504040204" pitchFamily="34" charset="0"/>
                <a:cs typeface="Tahoma" panose="020B0604030504040204" pitchFamily="34" charset="0"/>
              </a:rPr>
              <a:t>aerogeofísicos </a:t>
            </a:r>
            <a:r>
              <a:rPr lang="pt-BR" sz="1200" dirty="0">
                <a:latin typeface="Tahoma" panose="020B0604030504040204" pitchFamily="34" charset="0"/>
                <a:ea typeface="Tahoma" panose="020B0604030504040204" pitchFamily="34" charset="0"/>
                <a:cs typeface="Tahoma" panose="020B0604030504040204" pitchFamily="34" charset="0"/>
              </a:rPr>
              <a:t>em </a:t>
            </a:r>
            <a:r>
              <a:rPr lang="pt-BR" sz="1200" dirty="0" smtClean="0">
                <a:latin typeface="Tahoma" panose="020B0604030504040204" pitchFamily="34" charset="0"/>
                <a:ea typeface="Tahoma" panose="020B0604030504040204" pitchFamily="34" charset="0"/>
                <a:cs typeface="Tahoma" panose="020B0604030504040204" pitchFamily="34" charset="0"/>
              </a:rPr>
              <a:t>km² uma vez que não houve dotação orçamentária </a:t>
            </a:r>
            <a:r>
              <a:rPr lang="pt-BR" sz="1200" dirty="0">
                <a:latin typeface="Tahoma" panose="020B0604030504040204" pitchFamily="34" charset="0"/>
                <a:ea typeface="Tahoma" panose="020B0604030504040204" pitchFamily="34" charset="0"/>
                <a:cs typeface="Tahoma" panose="020B0604030504040204" pitchFamily="34" charset="0"/>
              </a:rPr>
              <a:t>em 2021. </a:t>
            </a:r>
            <a:r>
              <a:rPr lang="pt-BR" sz="1200" dirty="0" smtClean="0">
                <a:latin typeface="Tahoma" panose="020B0604030504040204" pitchFamily="34" charset="0"/>
                <a:ea typeface="Tahoma" panose="020B0604030504040204" pitchFamily="34" charset="0"/>
                <a:cs typeface="Tahoma" panose="020B0604030504040204" pitchFamily="34" charset="0"/>
              </a:rPr>
              <a:t>Assim, o </a:t>
            </a:r>
            <a:r>
              <a:rPr lang="pt-BR" sz="1200" dirty="0">
                <a:latin typeface="Tahoma" panose="020B0604030504040204" pitchFamily="34" charset="0"/>
                <a:ea typeface="Tahoma" panose="020B0604030504040204" pitchFamily="34" charset="0"/>
                <a:cs typeface="Tahoma" panose="020B0604030504040204" pitchFamily="34" charset="0"/>
              </a:rPr>
              <a:t>alcance do indicador </a:t>
            </a:r>
            <a:r>
              <a:rPr lang="pt-BR" sz="1200" dirty="0" smtClean="0">
                <a:latin typeface="Tahoma" panose="020B0604030504040204" pitchFamily="34" charset="0"/>
                <a:ea typeface="Tahoma" panose="020B0604030504040204" pitchFamily="34" charset="0"/>
                <a:cs typeface="Tahoma" panose="020B0604030504040204" pitchFamily="34" charset="0"/>
              </a:rPr>
              <a:t>corresponde apenas à iniciativa </a:t>
            </a:r>
            <a:r>
              <a:rPr lang="pt-BR" sz="1200" i="1" dirty="0" smtClean="0">
                <a:latin typeface="Tahoma" panose="020B0604030504040204" pitchFamily="34" charset="0"/>
                <a:ea typeface="Tahoma" panose="020B0604030504040204" pitchFamily="34" charset="0"/>
                <a:cs typeface="Tahoma" panose="020B0604030504040204" pitchFamily="34" charset="0"/>
              </a:rPr>
              <a:t>Estudos e Aplicações em Geofísica </a:t>
            </a:r>
            <a:r>
              <a:rPr lang="pt-BR" sz="1200" dirty="0" smtClean="0">
                <a:latin typeface="Tahoma" panose="020B0604030504040204" pitchFamily="34" charset="0"/>
                <a:ea typeface="Tahoma" panose="020B0604030504040204" pitchFamily="34" charset="0"/>
                <a:cs typeface="Tahoma" panose="020B0604030504040204" pitchFamily="34" charset="0"/>
              </a:rPr>
              <a:t>que teve meta factível </a:t>
            </a:r>
            <a:r>
              <a:rPr lang="pt-BR" sz="1200" dirty="0">
                <a:latin typeface="Tahoma" panose="020B0604030504040204" pitchFamily="34" charset="0"/>
                <a:ea typeface="Tahoma" panose="020B0604030504040204" pitchFamily="34" charset="0"/>
                <a:cs typeface="Tahoma" panose="020B0604030504040204" pitchFamily="34" charset="0"/>
              </a:rPr>
              <a:t>com a dotação </a:t>
            </a:r>
            <a:r>
              <a:rPr lang="pt-BR" sz="1200" dirty="0" smtClean="0">
                <a:latin typeface="Tahoma" panose="020B0604030504040204" pitchFamily="34" charset="0"/>
                <a:ea typeface="Tahoma" panose="020B0604030504040204" pitchFamily="34" charset="0"/>
                <a:cs typeface="Tahoma" panose="020B0604030504040204" pitchFamily="34" charset="0"/>
              </a:rPr>
              <a:t>orçamentária.</a:t>
            </a:r>
          </a:p>
          <a:p>
            <a:pPr algn="just">
              <a:spcAft>
                <a:spcPts val="1200"/>
              </a:spcAft>
            </a:pP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spcAft>
                <a:spcPts val="1200"/>
              </a:spcAft>
            </a:pPr>
            <a:r>
              <a:rPr lang="pt-BR" sz="1200" u="sng" dirty="0" smtClean="0">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smtClean="0">
                <a:latin typeface="Tahoma" panose="020B0604030504040204" pitchFamily="34" charset="0"/>
                <a:ea typeface="Tahoma" panose="020B0604030504040204" pitchFamily="34" charset="0"/>
                <a:cs typeface="Tahoma" panose="020B0604030504040204" pitchFamily="34" charset="0"/>
              </a:rPr>
              <a:t> </a:t>
            </a:r>
            <a:r>
              <a:rPr lang="pt-BR" sz="1200" dirty="0">
                <a:latin typeface="Tahoma" panose="020B0604030504040204" pitchFamily="34" charset="0"/>
                <a:ea typeface="Tahoma" panose="020B0604030504040204" pitchFamily="34" charset="0"/>
                <a:cs typeface="Tahoma" panose="020B0604030504040204" pitchFamily="34" charset="0"/>
              </a:rPr>
              <a:t>Á</a:t>
            </a:r>
            <a:r>
              <a:rPr lang="pt-BR" sz="1200" dirty="0" smtClean="0">
                <a:latin typeface="Tahoma" panose="020B0604030504040204" pitchFamily="34" charset="0"/>
                <a:ea typeface="Tahoma" panose="020B0604030504040204" pitchFamily="34" charset="0"/>
                <a:cs typeface="Tahoma" panose="020B0604030504040204" pitchFamily="34" charset="0"/>
              </a:rPr>
              <a:t>reas </a:t>
            </a:r>
            <a:r>
              <a:rPr lang="pt-BR" sz="1200" dirty="0">
                <a:latin typeface="Tahoma" panose="020B0604030504040204" pitchFamily="34" charset="0"/>
                <a:ea typeface="Tahoma" panose="020B0604030504040204" pitchFamily="34" charset="0"/>
                <a:cs typeface="Tahoma" panose="020B0604030504040204" pitchFamily="34" charset="0"/>
              </a:rPr>
              <a:t>correspondentes a cartas de anomalias e atlas de Estados cujos resultados só serão lançados no </a:t>
            </a:r>
            <a:r>
              <a:rPr lang="pt-BR" sz="1200" dirty="0" smtClean="0">
                <a:latin typeface="Tahoma" panose="020B0604030504040204" pitchFamily="34" charset="0"/>
                <a:ea typeface="Tahoma" panose="020B0604030504040204" pitchFamily="34" charset="0"/>
                <a:cs typeface="Tahoma" panose="020B0604030504040204" pitchFamily="34" charset="0"/>
              </a:rPr>
              <a:t>1° semestre de 2022. </a:t>
            </a:r>
          </a:p>
          <a:p>
            <a:pPr algn="just">
              <a:spcAft>
                <a:spcPts val="1200"/>
              </a:spcAft>
            </a:pPr>
            <a:r>
              <a:rPr lang="pt-BR" sz="1200" dirty="0" smtClean="0">
                <a:latin typeface="Tahoma" panose="020B0604030504040204" pitchFamily="34" charset="0"/>
                <a:ea typeface="Tahoma" panose="020B0604030504040204" pitchFamily="34" charset="0"/>
                <a:cs typeface="Tahoma" panose="020B0604030504040204" pitchFamily="34" charset="0"/>
              </a:rPr>
              <a:t>* não </a:t>
            </a:r>
            <a:r>
              <a:rPr lang="pt-BR" sz="1200" dirty="0">
                <a:latin typeface="Tahoma" panose="020B0604030504040204" pitchFamily="34" charset="0"/>
                <a:ea typeface="Tahoma" panose="020B0604030504040204" pitchFamily="34" charset="0"/>
                <a:cs typeface="Tahoma" panose="020B0604030504040204" pitchFamily="34" charset="0"/>
              </a:rPr>
              <a:t>foi calculada a média das 2 </a:t>
            </a:r>
            <a:r>
              <a:rPr lang="pt-BR" sz="1200" dirty="0" smtClean="0">
                <a:latin typeface="Tahoma" panose="020B0604030504040204" pitchFamily="34" charset="0"/>
                <a:ea typeface="Tahoma" panose="020B0604030504040204" pitchFamily="34" charset="0"/>
                <a:cs typeface="Tahoma" panose="020B0604030504040204" pitchFamily="34" charset="0"/>
              </a:rPr>
              <a:t>inciativas </a:t>
            </a:r>
            <a:r>
              <a:rPr lang="pt-BR" sz="1200" dirty="0">
                <a:latin typeface="Tahoma" panose="020B0604030504040204" pitchFamily="34" charset="0"/>
                <a:ea typeface="Tahoma" panose="020B0604030504040204" pitchFamily="34" charset="0"/>
                <a:cs typeface="Tahoma" panose="020B0604030504040204" pitchFamily="34" charset="0"/>
              </a:rPr>
              <a:t>que </a:t>
            </a:r>
            <a:r>
              <a:rPr lang="pt-BR" sz="1200" dirty="0" smtClean="0">
                <a:latin typeface="Tahoma" panose="020B0604030504040204" pitchFamily="34" charset="0"/>
                <a:ea typeface="Tahoma" panose="020B0604030504040204" pitchFamily="34" charset="0"/>
                <a:cs typeface="Tahoma" panose="020B0604030504040204" pitchFamily="34" charset="0"/>
              </a:rPr>
              <a:t>compõem </a:t>
            </a:r>
            <a:r>
              <a:rPr lang="pt-BR" sz="1200" dirty="0">
                <a:latin typeface="Tahoma" panose="020B0604030504040204" pitchFamily="34" charset="0"/>
                <a:ea typeface="Tahoma" panose="020B0604030504040204" pitchFamily="34" charset="0"/>
                <a:cs typeface="Tahoma" panose="020B0604030504040204" pitchFamily="34" charset="0"/>
              </a:rPr>
              <a:t>o </a:t>
            </a:r>
            <a:r>
              <a:rPr lang="pt-BR" sz="1200" dirty="0" smtClean="0">
                <a:latin typeface="Tahoma" panose="020B0604030504040204" pitchFamily="34" charset="0"/>
                <a:ea typeface="Tahoma" panose="020B0604030504040204" pitchFamily="34" charset="0"/>
                <a:cs typeface="Tahoma" panose="020B0604030504040204" pitchFamily="34" charset="0"/>
              </a:rPr>
              <a:t>indicador. Foi considerado como resultado apenas o desempenho da iniciativa </a:t>
            </a:r>
            <a:r>
              <a:rPr lang="pt-BR" sz="1200" i="1" dirty="0">
                <a:latin typeface="Tahoma" panose="020B0604030504040204" pitchFamily="34" charset="0"/>
                <a:ea typeface="Tahoma" panose="020B0604030504040204" pitchFamily="34" charset="0"/>
                <a:cs typeface="Tahoma" panose="020B0604030504040204" pitchFamily="34" charset="0"/>
              </a:rPr>
              <a:t>Estudos e Aplicações em </a:t>
            </a:r>
            <a:r>
              <a:rPr lang="pt-BR" sz="1200" i="1" dirty="0" smtClean="0">
                <a:latin typeface="Tahoma" panose="020B0604030504040204" pitchFamily="34" charset="0"/>
                <a:ea typeface="Tahoma" panose="020B0604030504040204" pitchFamily="34" charset="0"/>
                <a:cs typeface="Tahoma" panose="020B0604030504040204" pitchFamily="34" charset="0"/>
              </a:rPr>
              <a:t>Geofísica.</a:t>
            </a:r>
            <a:endParaRPr lang="pt-BR" sz="1200" dirty="0">
              <a:latin typeface="Tahoma" panose="020B0604030504040204" pitchFamily="34" charset="0"/>
              <a:ea typeface="Tahoma" panose="020B0604030504040204" pitchFamily="34" charset="0"/>
              <a:cs typeface="Tahoma" panose="020B0604030504040204" pitchFamily="34" charset="0"/>
            </a:endParaRPr>
          </a:p>
          <a:p>
            <a:pPr algn="just">
              <a:spcAft>
                <a:spcPts val="1200"/>
              </a:spcAft>
            </a:pPr>
            <a:endParaRPr lang="pt-BR"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68002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557008001"/>
              </p:ext>
            </p:extLst>
          </p:nvPr>
        </p:nvGraphicFramePr>
        <p:xfrm>
          <a:off x="215702" y="1012584"/>
          <a:ext cx="8712593" cy="1379914"/>
        </p:xfrm>
        <a:graphic>
          <a:graphicData uri="http://schemas.openxmlformats.org/drawingml/2006/table">
            <a:tbl>
              <a:tblPr/>
              <a:tblGrid>
                <a:gridCol w="1550094">
                  <a:extLst>
                    <a:ext uri="{9D8B030D-6E8A-4147-A177-3AD203B41FA5}">
                      <a16:colId xmlns:a16="http://schemas.microsoft.com/office/drawing/2014/main" val="3831295176"/>
                    </a:ext>
                  </a:extLst>
                </a:gridCol>
                <a:gridCol w="1550094">
                  <a:extLst>
                    <a:ext uri="{9D8B030D-6E8A-4147-A177-3AD203B41FA5}">
                      <a16:colId xmlns:a16="http://schemas.microsoft.com/office/drawing/2014/main" val="3964422403"/>
                    </a:ext>
                  </a:extLst>
                </a:gridCol>
                <a:gridCol w="1158115">
                  <a:extLst>
                    <a:ext uri="{9D8B030D-6E8A-4147-A177-3AD203B41FA5}">
                      <a16:colId xmlns:a16="http://schemas.microsoft.com/office/drawing/2014/main" val="880193377"/>
                    </a:ext>
                  </a:extLst>
                </a:gridCol>
                <a:gridCol w="873041">
                  <a:extLst>
                    <a:ext uri="{9D8B030D-6E8A-4147-A177-3AD203B41FA5}">
                      <a16:colId xmlns:a16="http://schemas.microsoft.com/office/drawing/2014/main" val="3291152209"/>
                    </a:ext>
                  </a:extLst>
                </a:gridCol>
                <a:gridCol w="979944">
                  <a:extLst>
                    <a:ext uri="{9D8B030D-6E8A-4147-A177-3AD203B41FA5}">
                      <a16:colId xmlns:a16="http://schemas.microsoft.com/office/drawing/2014/main" val="3678536149"/>
                    </a:ext>
                  </a:extLst>
                </a:gridCol>
                <a:gridCol w="944309">
                  <a:extLst>
                    <a:ext uri="{9D8B030D-6E8A-4147-A177-3AD203B41FA5}">
                      <a16:colId xmlns:a16="http://schemas.microsoft.com/office/drawing/2014/main" val="2738032714"/>
                    </a:ext>
                  </a:extLst>
                </a:gridCol>
                <a:gridCol w="766138">
                  <a:extLst>
                    <a:ext uri="{9D8B030D-6E8A-4147-A177-3AD203B41FA5}">
                      <a16:colId xmlns:a16="http://schemas.microsoft.com/office/drawing/2014/main" val="2088701000"/>
                    </a:ext>
                  </a:extLst>
                </a:gridCol>
                <a:gridCol w="890858">
                  <a:extLst>
                    <a:ext uri="{9D8B030D-6E8A-4147-A177-3AD203B41FA5}">
                      <a16:colId xmlns:a16="http://schemas.microsoft.com/office/drawing/2014/main" val="507074657"/>
                    </a:ext>
                  </a:extLst>
                </a:gridCol>
              </a:tblGrid>
              <a:tr h="321160">
                <a:tc>
                  <a:txBody>
                    <a:bodyPr/>
                    <a:lstStyle/>
                    <a:p>
                      <a:pPr algn="ctr" fontAlgn="ctr"/>
                      <a:r>
                        <a:rPr lang="pt-BR" sz="900" b="1" i="0" u="none" strike="noStrike">
                          <a:solidFill>
                            <a:srgbClr val="FFFFFF"/>
                          </a:solidFill>
                          <a:effectLst/>
                          <a:latin typeface="Tahoma" panose="020B0604030504040204" pitchFamily="34" charset="0"/>
                        </a:rPr>
                        <a:t>Indicador</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157" marR="4157" marT="415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888691875"/>
                  </a:ext>
                </a:extLst>
              </a:tr>
              <a:tr h="665041">
                <a:tc>
                  <a:txBody>
                    <a:bodyPr/>
                    <a:lstStyle/>
                    <a:p>
                      <a:pPr algn="ctr" fontAlgn="ctr"/>
                      <a:r>
                        <a:rPr lang="pt-BR" sz="900" b="1" i="0" u="none" strike="noStrike" dirty="0">
                          <a:solidFill>
                            <a:srgbClr val="000000"/>
                          </a:solidFill>
                          <a:effectLst/>
                          <a:latin typeface="Tahoma" panose="020B0604030504040204" pitchFamily="34" charset="0"/>
                        </a:rPr>
                        <a:t>Levantamento Geológico, Oceanográfico e Ambiental do Potencial Mineral do Espaço Marinho e Costeiro </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relatórios de pesquisa produzidos relacionados a Zona Costeira e Plataforma Continental Jurídica Brasileira + Áreas Oceânicas Internacionais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DIGEOM</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4 Relatórios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4 Relatórios</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4157" marR="4157" marT="4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713757670"/>
                  </a:ext>
                </a:extLst>
              </a:tr>
            </a:tbl>
          </a:graphicData>
        </a:graphic>
      </p:graphicFrame>
      <p:sp>
        <p:nvSpPr>
          <p:cNvPr id="10" name="Retângulo 9"/>
          <p:cNvSpPr/>
          <p:nvPr/>
        </p:nvSpPr>
        <p:spPr>
          <a:xfrm>
            <a:off x="215702" y="2613853"/>
            <a:ext cx="8696283" cy="435760"/>
          </a:xfrm>
          <a:prstGeom prst="rect">
            <a:avLst/>
          </a:prstGeom>
        </p:spPr>
        <p:txBody>
          <a:bodyPr wrap="square">
            <a:spAutoFit/>
          </a:bodyPr>
          <a:lstStyle/>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Observação:</a:t>
            </a:r>
            <a:r>
              <a:rPr lang="pt-BR" sz="1200" dirty="0" smtClean="0">
                <a:latin typeface="Tahoma" panose="020B0604030504040204" pitchFamily="34" charset="0"/>
                <a:ea typeface="Tahoma" panose="020B0604030504040204" pitchFamily="34" charset="0"/>
                <a:cs typeface="Tahoma" panose="020B0604030504040204" pitchFamily="34" charset="0"/>
              </a:rPr>
              <a:t> Formalização do Relatório da ISBA conforme Processo </a:t>
            </a:r>
            <a:r>
              <a:rPr lang="pt-BR" sz="1200" dirty="0">
                <a:latin typeface="Tahoma" panose="020B0604030504040204" pitchFamily="34" charset="0"/>
                <a:ea typeface="Tahoma" panose="020B0604030504040204" pitchFamily="34" charset="0"/>
                <a:cs typeface="Tahoma" panose="020B0604030504040204" pitchFamily="34" charset="0"/>
              </a:rPr>
              <a:t>SEI nº 48032.000555/2021-43 </a:t>
            </a:r>
            <a:r>
              <a:rPr lang="pt-BR" sz="1200" dirty="0" smtClean="0">
                <a:latin typeface="Tahoma" panose="020B0604030504040204" pitchFamily="34" charset="0"/>
                <a:ea typeface="Tahoma" panose="020B0604030504040204" pitchFamily="34" charset="0"/>
                <a:cs typeface="Tahoma" panose="020B0604030504040204" pitchFamily="34" charset="0"/>
              </a:rPr>
              <a:t>e publicação </a:t>
            </a:r>
            <a:r>
              <a:rPr lang="pt-BR" sz="1200" dirty="0">
                <a:latin typeface="Tahoma" panose="020B0604030504040204" pitchFamily="34" charset="0"/>
                <a:ea typeface="Tahoma" panose="020B0604030504040204" pitchFamily="34" charset="0"/>
                <a:cs typeface="Tahoma" panose="020B0604030504040204" pitchFamily="34" charset="0"/>
              </a:rPr>
              <a:t>de 3 </a:t>
            </a:r>
            <a:r>
              <a:rPr lang="pt-BR" sz="1200" dirty="0" smtClean="0">
                <a:latin typeface="Tahoma" panose="020B0604030504040204" pitchFamily="34" charset="0"/>
                <a:ea typeface="Tahoma" panose="020B0604030504040204" pitchFamily="34" charset="0"/>
                <a:cs typeface="Tahoma" panose="020B0604030504040204" pitchFamily="34" charset="0"/>
              </a:rPr>
              <a:t>produtos.</a:t>
            </a: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9089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60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1757453634"/>
              </p:ext>
            </p:extLst>
          </p:nvPr>
        </p:nvGraphicFramePr>
        <p:xfrm>
          <a:off x="6934200" y="134144"/>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185188318"/>
              </p:ext>
            </p:extLst>
          </p:nvPr>
        </p:nvGraphicFramePr>
        <p:xfrm>
          <a:off x="191939" y="896144"/>
          <a:ext cx="8732597" cy="3835699"/>
        </p:xfrm>
        <a:graphic>
          <a:graphicData uri="http://schemas.openxmlformats.org/drawingml/2006/table">
            <a:tbl>
              <a:tblPr/>
              <a:tblGrid>
                <a:gridCol w="1553653">
                  <a:extLst>
                    <a:ext uri="{9D8B030D-6E8A-4147-A177-3AD203B41FA5}">
                      <a16:colId xmlns:a16="http://schemas.microsoft.com/office/drawing/2014/main" val="4040667724"/>
                    </a:ext>
                  </a:extLst>
                </a:gridCol>
                <a:gridCol w="1553653">
                  <a:extLst>
                    <a:ext uri="{9D8B030D-6E8A-4147-A177-3AD203B41FA5}">
                      <a16:colId xmlns:a16="http://schemas.microsoft.com/office/drawing/2014/main" val="2329171932"/>
                    </a:ext>
                  </a:extLst>
                </a:gridCol>
                <a:gridCol w="1160775">
                  <a:extLst>
                    <a:ext uri="{9D8B030D-6E8A-4147-A177-3AD203B41FA5}">
                      <a16:colId xmlns:a16="http://schemas.microsoft.com/office/drawing/2014/main" val="1235885206"/>
                    </a:ext>
                  </a:extLst>
                </a:gridCol>
                <a:gridCol w="875045">
                  <a:extLst>
                    <a:ext uri="{9D8B030D-6E8A-4147-A177-3AD203B41FA5}">
                      <a16:colId xmlns:a16="http://schemas.microsoft.com/office/drawing/2014/main" val="3870608176"/>
                    </a:ext>
                  </a:extLst>
                </a:gridCol>
                <a:gridCol w="982193">
                  <a:extLst>
                    <a:ext uri="{9D8B030D-6E8A-4147-A177-3AD203B41FA5}">
                      <a16:colId xmlns:a16="http://schemas.microsoft.com/office/drawing/2014/main" val="3197960758"/>
                    </a:ext>
                  </a:extLst>
                </a:gridCol>
                <a:gridCol w="946477">
                  <a:extLst>
                    <a:ext uri="{9D8B030D-6E8A-4147-A177-3AD203B41FA5}">
                      <a16:colId xmlns:a16="http://schemas.microsoft.com/office/drawing/2014/main" val="1892561987"/>
                    </a:ext>
                  </a:extLst>
                </a:gridCol>
                <a:gridCol w="767897">
                  <a:extLst>
                    <a:ext uri="{9D8B030D-6E8A-4147-A177-3AD203B41FA5}">
                      <a16:colId xmlns:a16="http://schemas.microsoft.com/office/drawing/2014/main" val="1478482993"/>
                    </a:ext>
                  </a:extLst>
                </a:gridCol>
                <a:gridCol w="892904">
                  <a:extLst>
                    <a:ext uri="{9D8B030D-6E8A-4147-A177-3AD203B41FA5}">
                      <a16:colId xmlns:a16="http://schemas.microsoft.com/office/drawing/2014/main" val="2510801901"/>
                    </a:ext>
                  </a:extLst>
                </a:gridCol>
              </a:tblGrid>
              <a:tr h="477431">
                <a:tc>
                  <a:txBody>
                    <a:bodyPr/>
                    <a:lstStyle/>
                    <a:p>
                      <a:pPr algn="ctr" fontAlgn="ctr"/>
                      <a:r>
                        <a:rPr lang="pt-BR" sz="900" b="1" i="0" u="none" strike="noStrike">
                          <a:solidFill>
                            <a:srgbClr val="FFFFFF"/>
                          </a:solidFill>
                          <a:effectLst/>
                          <a:latin typeface="Tahoma" panose="020B0604030504040204" pitchFamily="34" charset="0"/>
                        </a:rPr>
                        <a:t>Indicador</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462694026"/>
                  </a:ext>
                </a:extLst>
              </a:tr>
              <a:tr h="1262842">
                <a:tc>
                  <a:txBody>
                    <a:bodyPr/>
                    <a:lstStyle/>
                    <a:p>
                      <a:pPr algn="ctr" fontAlgn="ctr"/>
                      <a:r>
                        <a:rPr lang="pt-BR" sz="900" b="1" i="0" u="none" strike="noStrike">
                          <a:solidFill>
                            <a:srgbClr val="000000"/>
                          </a:solidFill>
                          <a:effectLst/>
                          <a:latin typeface="Tahoma" panose="020B0604030504040204" pitchFamily="34" charset="0"/>
                        </a:rPr>
                        <a:t>Áreas submetidas à pesquisa para identificação e ampliação do potencial para minerais estratégicos, críticos, agrominerais e minerais industriais para contrução civil</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áreas pesquisadas para minerais estratégicos, críticos, agrominerais e minerais industriais para contrução civil</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DEREM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14 Áreas Pesquisadas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 Áreas Pesquisadas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71%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71%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96915032"/>
                  </a:ext>
                </a:extLst>
              </a:tr>
              <a:tr h="989666">
                <a:tc>
                  <a:txBody>
                    <a:bodyPr/>
                    <a:lstStyle/>
                    <a:p>
                      <a:pPr algn="ctr" fontAlgn="ctr"/>
                      <a:r>
                        <a:rPr lang="pt-BR" sz="900" b="1" i="0" u="none" strike="noStrike">
                          <a:solidFill>
                            <a:srgbClr val="000000"/>
                          </a:solidFill>
                          <a:effectLst/>
                          <a:latin typeface="Tahoma" panose="020B0604030504040204" pitchFamily="34" charset="0"/>
                        </a:rPr>
                        <a:t>Área recoberta por levantamentos geoquímicos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Km² de levantamentos geoquimicos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DEREM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621.724</a:t>
                      </a:r>
                    </a:p>
                    <a:p>
                      <a:pPr algn="ctr" fontAlgn="ctr"/>
                      <a:r>
                        <a:rPr lang="pt-BR" sz="900" b="1" i="0" u="none" strike="noStrike" dirty="0" smtClean="0">
                          <a:solidFill>
                            <a:srgbClr val="000000"/>
                          </a:solidFill>
                          <a:effectLst/>
                          <a:latin typeface="Tahoma" panose="020B0604030504040204" pitchFamily="34" charset="0"/>
                        </a:rPr>
                        <a:t>33.000 </a:t>
                      </a:r>
                      <a:r>
                        <a:rPr lang="pt-BR" sz="900" b="1" i="0" u="none" strike="noStrike" dirty="0">
                          <a:solidFill>
                            <a:srgbClr val="000000"/>
                          </a:solidFill>
                          <a:effectLst/>
                          <a:latin typeface="Tahoma" panose="020B0604030504040204" pitchFamily="34" charset="0"/>
                        </a:rPr>
                        <a:t>Km²</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25.950 Km²</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79%</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79%</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18573316"/>
                  </a:ext>
                </a:extLst>
              </a:tr>
              <a:tr h="1105760">
                <a:tc>
                  <a:txBody>
                    <a:bodyPr/>
                    <a:lstStyle/>
                    <a:p>
                      <a:pPr algn="ctr" fontAlgn="ctr"/>
                      <a:r>
                        <a:rPr lang="pt-BR" sz="900" b="1" i="0" u="none" strike="noStrike">
                          <a:solidFill>
                            <a:srgbClr val="000000"/>
                          </a:solidFill>
                          <a:effectLst/>
                          <a:latin typeface="Tahoma" panose="020B0604030504040204" pitchFamily="34" charset="0"/>
                        </a:rPr>
                        <a:t>Áreas submetidas a detalhamento do potencial exploratório </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áreas de levantamentos metalogenéticos nas províncias minerais brasileiras e Reavaliação do Patrimônio Mineral da SGB/CPRM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DEREM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19 Áreas </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23 áreas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121%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121%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451295135"/>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29134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960262824"/>
              </p:ext>
            </p:extLst>
          </p:nvPr>
        </p:nvGraphicFramePr>
        <p:xfrm>
          <a:off x="191939" y="1034099"/>
          <a:ext cx="8732597" cy="1700595"/>
        </p:xfrm>
        <a:graphic>
          <a:graphicData uri="http://schemas.openxmlformats.org/drawingml/2006/table">
            <a:tbl>
              <a:tblPr/>
              <a:tblGrid>
                <a:gridCol w="1553653">
                  <a:extLst>
                    <a:ext uri="{9D8B030D-6E8A-4147-A177-3AD203B41FA5}">
                      <a16:colId xmlns:a16="http://schemas.microsoft.com/office/drawing/2014/main" val="4040667724"/>
                    </a:ext>
                  </a:extLst>
                </a:gridCol>
                <a:gridCol w="1553653">
                  <a:extLst>
                    <a:ext uri="{9D8B030D-6E8A-4147-A177-3AD203B41FA5}">
                      <a16:colId xmlns:a16="http://schemas.microsoft.com/office/drawing/2014/main" val="2329171932"/>
                    </a:ext>
                  </a:extLst>
                </a:gridCol>
                <a:gridCol w="1160775">
                  <a:extLst>
                    <a:ext uri="{9D8B030D-6E8A-4147-A177-3AD203B41FA5}">
                      <a16:colId xmlns:a16="http://schemas.microsoft.com/office/drawing/2014/main" val="1235885206"/>
                    </a:ext>
                  </a:extLst>
                </a:gridCol>
                <a:gridCol w="875045">
                  <a:extLst>
                    <a:ext uri="{9D8B030D-6E8A-4147-A177-3AD203B41FA5}">
                      <a16:colId xmlns:a16="http://schemas.microsoft.com/office/drawing/2014/main" val="3870608176"/>
                    </a:ext>
                  </a:extLst>
                </a:gridCol>
                <a:gridCol w="982193">
                  <a:extLst>
                    <a:ext uri="{9D8B030D-6E8A-4147-A177-3AD203B41FA5}">
                      <a16:colId xmlns:a16="http://schemas.microsoft.com/office/drawing/2014/main" val="3197960758"/>
                    </a:ext>
                  </a:extLst>
                </a:gridCol>
                <a:gridCol w="946477">
                  <a:extLst>
                    <a:ext uri="{9D8B030D-6E8A-4147-A177-3AD203B41FA5}">
                      <a16:colId xmlns:a16="http://schemas.microsoft.com/office/drawing/2014/main" val="1892561987"/>
                    </a:ext>
                  </a:extLst>
                </a:gridCol>
                <a:gridCol w="767897">
                  <a:extLst>
                    <a:ext uri="{9D8B030D-6E8A-4147-A177-3AD203B41FA5}">
                      <a16:colId xmlns:a16="http://schemas.microsoft.com/office/drawing/2014/main" val="1478482993"/>
                    </a:ext>
                  </a:extLst>
                </a:gridCol>
                <a:gridCol w="892904">
                  <a:extLst>
                    <a:ext uri="{9D8B030D-6E8A-4147-A177-3AD203B41FA5}">
                      <a16:colId xmlns:a16="http://schemas.microsoft.com/office/drawing/2014/main" val="2510801901"/>
                    </a:ext>
                  </a:extLst>
                </a:gridCol>
              </a:tblGrid>
              <a:tr h="466546">
                <a:tc>
                  <a:txBody>
                    <a:bodyPr/>
                    <a:lstStyle/>
                    <a:p>
                      <a:pPr algn="ctr" fontAlgn="ctr"/>
                      <a:r>
                        <a:rPr lang="pt-BR" sz="900" b="1" i="0" u="none" strike="noStrike">
                          <a:solidFill>
                            <a:srgbClr val="FFFFFF"/>
                          </a:solidFill>
                          <a:effectLst/>
                          <a:latin typeface="Tahoma" panose="020B0604030504040204" pitchFamily="34" charset="0"/>
                        </a:rPr>
                        <a:t>Indicador</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462694026"/>
                  </a:ext>
                </a:extLst>
              </a:tr>
              <a:tr h="1234049">
                <a:tc>
                  <a:txBody>
                    <a:bodyPr/>
                    <a:lstStyle/>
                    <a:p>
                      <a:pPr algn="ctr" fontAlgn="ctr"/>
                      <a:r>
                        <a:rPr lang="pt-BR" sz="900" b="1" i="0" u="none" strike="noStrike" dirty="0">
                          <a:solidFill>
                            <a:srgbClr val="000000"/>
                          </a:solidFill>
                          <a:effectLst/>
                          <a:latin typeface="Tahoma" panose="020B0604030504040204" pitchFamily="34" charset="0"/>
                        </a:rPr>
                        <a:t>Áreas submetidas à pesquisa para identificação e ampliação do potencial para minerais estratégicos, críticos, </a:t>
                      </a:r>
                      <a:r>
                        <a:rPr lang="pt-BR" sz="900" b="1" i="0" u="none" strike="noStrike" dirty="0" err="1">
                          <a:solidFill>
                            <a:srgbClr val="000000"/>
                          </a:solidFill>
                          <a:effectLst/>
                          <a:latin typeface="Tahoma" panose="020B0604030504040204" pitchFamily="34" charset="0"/>
                        </a:rPr>
                        <a:t>agrominerais</a:t>
                      </a:r>
                      <a:r>
                        <a:rPr lang="pt-BR" sz="900" b="1" i="0" u="none" strike="noStrike" dirty="0">
                          <a:solidFill>
                            <a:srgbClr val="000000"/>
                          </a:solidFill>
                          <a:effectLst/>
                          <a:latin typeface="Tahoma" panose="020B0604030504040204" pitchFamily="34" charset="0"/>
                        </a:rPr>
                        <a:t> e minerais industriais para </a:t>
                      </a:r>
                      <a:r>
                        <a:rPr lang="pt-BR" sz="900" b="1" i="0" u="none" strike="noStrike" dirty="0" smtClean="0">
                          <a:solidFill>
                            <a:srgbClr val="000000"/>
                          </a:solidFill>
                          <a:effectLst/>
                          <a:latin typeface="Tahoma" panose="020B0604030504040204" pitchFamily="34" charset="0"/>
                        </a:rPr>
                        <a:t>construção </a:t>
                      </a:r>
                      <a:r>
                        <a:rPr lang="pt-BR" sz="900" b="1" i="0" u="none" strike="noStrike" dirty="0">
                          <a:solidFill>
                            <a:srgbClr val="000000"/>
                          </a:solidFill>
                          <a:effectLst/>
                          <a:latin typeface="Tahoma" panose="020B0604030504040204" pitchFamily="34" charset="0"/>
                        </a:rPr>
                        <a:t>civil</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áreas pesquisadas para minerais estratégicos, críticos, </a:t>
                      </a:r>
                      <a:r>
                        <a:rPr lang="pt-BR" sz="900" b="1" i="0" u="none" strike="noStrike" dirty="0" err="1">
                          <a:solidFill>
                            <a:srgbClr val="000000"/>
                          </a:solidFill>
                          <a:effectLst/>
                          <a:latin typeface="Tahoma" panose="020B0604030504040204" pitchFamily="34" charset="0"/>
                        </a:rPr>
                        <a:t>agrominerais</a:t>
                      </a:r>
                      <a:r>
                        <a:rPr lang="pt-BR" sz="900" b="1" i="0" u="none" strike="noStrike" dirty="0">
                          <a:solidFill>
                            <a:srgbClr val="000000"/>
                          </a:solidFill>
                          <a:effectLst/>
                          <a:latin typeface="Tahoma" panose="020B0604030504040204" pitchFamily="34" charset="0"/>
                        </a:rPr>
                        <a:t> e minerais industriais para </a:t>
                      </a:r>
                      <a:r>
                        <a:rPr lang="pt-BR" sz="900" b="1" i="0" u="none" strike="noStrike" dirty="0" smtClean="0">
                          <a:solidFill>
                            <a:srgbClr val="000000"/>
                          </a:solidFill>
                          <a:effectLst/>
                          <a:latin typeface="Tahoma" panose="020B0604030504040204" pitchFamily="34" charset="0"/>
                        </a:rPr>
                        <a:t>construção </a:t>
                      </a:r>
                      <a:r>
                        <a:rPr lang="pt-BR" sz="900" b="1" i="0" u="none" strike="noStrike" dirty="0">
                          <a:solidFill>
                            <a:srgbClr val="000000"/>
                          </a:solidFill>
                          <a:effectLst/>
                          <a:latin typeface="Tahoma" panose="020B0604030504040204" pitchFamily="34" charset="0"/>
                        </a:rPr>
                        <a:t>civil</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DEREM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14 Áreas Pesquisadas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 Áreas Pesquisadas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71%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71%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96915032"/>
                  </a:ext>
                </a:extLst>
              </a:tr>
            </a:tbl>
          </a:graphicData>
        </a:graphic>
      </p:graphicFrame>
      <p:sp>
        <p:nvSpPr>
          <p:cNvPr id="3" name="Retângulo 2"/>
          <p:cNvSpPr/>
          <p:nvPr/>
        </p:nvSpPr>
        <p:spPr>
          <a:xfrm>
            <a:off x="191939" y="2965013"/>
            <a:ext cx="8720046" cy="1258678"/>
          </a:xfrm>
          <a:prstGeom prst="rect">
            <a:avLst/>
          </a:prstGeom>
        </p:spPr>
        <p:txBody>
          <a:bodyPr wrap="square">
            <a:spAutoFit/>
          </a:bodyPr>
          <a:lstStyle/>
          <a:p>
            <a:pPr lvl="0" algn="just">
              <a:spcAft>
                <a:spcPts val="1200"/>
              </a:spcAft>
            </a:pPr>
            <a:r>
              <a:rPr lang="pt-BR" sz="12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Causa </a:t>
            </a:r>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 pandemia impossibilitou etapas de campo e aquisição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de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dados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laboratoriais. 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veto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no orçamento de investimentos e o bloqueio orçamentário parcial impactaram, principalmente,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as entregas dos projetos que estavam previstos para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2022.</a:t>
            </a:r>
          </a:p>
          <a:p>
            <a:pPr lvl="0" algn="just">
              <a:spcAft>
                <a:spcPts val="1200"/>
              </a:spcAft>
            </a:pPr>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spcAft>
                <a:spcPts val="1200"/>
              </a:spcAft>
            </a:pPr>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876573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8334" y="9480"/>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 y="4879958"/>
            <a:ext cx="9144793"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156279411"/>
              </p:ext>
            </p:extLst>
          </p:nvPr>
        </p:nvGraphicFramePr>
        <p:xfrm>
          <a:off x="191939" y="1034099"/>
          <a:ext cx="8732597" cy="1433648"/>
        </p:xfrm>
        <a:graphic>
          <a:graphicData uri="http://schemas.openxmlformats.org/drawingml/2006/table">
            <a:tbl>
              <a:tblPr/>
              <a:tblGrid>
                <a:gridCol w="1553653">
                  <a:extLst>
                    <a:ext uri="{9D8B030D-6E8A-4147-A177-3AD203B41FA5}">
                      <a16:colId xmlns:a16="http://schemas.microsoft.com/office/drawing/2014/main" val="4040667724"/>
                    </a:ext>
                  </a:extLst>
                </a:gridCol>
                <a:gridCol w="1553653">
                  <a:extLst>
                    <a:ext uri="{9D8B030D-6E8A-4147-A177-3AD203B41FA5}">
                      <a16:colId xmlns:a16="http://schemas.microsoft.com/office/drawing/2014/main" val="2329171932"/>
                    </a:ext>
                  </a:extLst>
                </a:gridCol>
                <a:gridCol w="1160775">
                  <a:extLst>
                    <a:ext uri="{9D8B030D-6E8A-4147-A177-3AD203B41FA5}">
                      <a16:colId xmlns:a16="http://schemas.microsoft.com/office/drawing/2014/main" val="1235885206"/>
                    </a:ext>
                  </a:extLst>
                </a:gridCol>
                <a:gridCol w="875045">
                  <a:extLst>
                    <a:ext uri="{9D8B030D-6E8A-4147-A177-3AD203B41FA5}">
                      <a16:colId xmlns:a16="http://schemas.microsoft.com/office/drawing/2014/main" val="3870608176"/>
                    </a:ext>
                  </a:extLst>
                </a:gridCol>
                <a:gridCol w="982193">
                  <a:extLst>
                    <a:ext uri="{9D8B030D-6E8A-4147-A177-3AD203B41FA5}">
                      <a16:colId xmlns:a16="http://schemas.microsoft.com/office/drawing/2014/main" val="3197960758"/>
                    </a:ext>
                  </a:extLst>
                </a:gridCol>
                <a:gridCol w="946477">
                  <a:extLst>
                    <a:ext uri="{9D8B030D-6E8A-4147-A177-3AD203B41FA5}">
                      <a16:colId xmlns:a16="http://schemas.microsoft.com/office/drawing/2014/main" val="1892561987"/>
                    </a:ext>
                  </a:extLst>
                </a:gridCol>
                <a:gridCol w="767897">
                  <a:extLst>
                    <a:ext uri="{9D8B030D-6E8A-4147-A177-3AD203B41FA5}">
                      <a16:colId xmlns:a16="http://schemas.microsoft.com/office/drawing/2014/main" val="1478482993"/>
                    </a:ext>
                  </a:extLst>
                </a:gridCol>
                <a:gridCol w="892904">
                  <a:extLst>
                    <a:ext uri="{9D8B030D-6E8A-4147-A177-3AD203B41FA5}">
                      <a16:colId xmlns:a16="http://schemas.microsoft.com/office/drawing/2014/main" val="2510801901"/>
                    </a:ext>
                  </a:extLst>
                </a:gridCol>
              </a:tblGrid>
              <a:tr h="466546">
                <a:tc>
                  <a:txBody>
                    <a:bodyPr/>
                    <a:lstStyle/>
                    <a:p>
                      <a:pPr algn="ctr" fontAlgn="ctr"/>
                      <a:r>
                        <a:rPr lang="pt-BR" sz="900" b="1" i="0" u="none" strike="noStrike">
                          <a:solidFill>
                            <a:srgbClr val="FFFFFF"/>
                          </a:solidFill>
                          <a:effectLst/>
                          <a:latin typeface="Tahoma" panose="020B0604030504040204" pitchFamily="34" charset="0"/>
                        </a:rPr>
                        <a:t>Indicador</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462694026"/>
                  </a:ext>
                </a:extLst>
              </a:tr>
              <a:tr h="967102">
                <a:tc>
                  <a:txBody>
                    <a:bodyPr/>
                    <a:lstStyle/>
                    <a:p>
                      <a:pPr algn="ctr" fontAlgn="ctr"/>
                      <a:r>
                        <a:rPr lang="pt-BR" sz="900" b="1" i="0" u="none" strike="noStrike" dirty="0">
                          <a:solidFill>
                            <a:srgbClr val="000000"/>
                          </a:solidFill>
                          <a:effectLst/>
                          <a:latin typeface="Tahoma" panose="020B0604030504040204" pitchFamily="34" charset="0"/>
                        </a:rPr>
                        <a:t>Área recoberta por levantamentos geoquímicos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Km² de levantamentos </a:t>
                      </a:r>
                      <a:r>
                        <a:rPr lang="pt-BR" sz="900" b="1" i="0" u="none" strike="noStrike" dirty="0" smtClean="0">
                          <a:solidFill>
                            <a:srgbClr val="000000"/>
                          </a:solidFill>
                          <a:effectLst/>
                          <a:latin typeface="Tahoma" panose="020B0604030504040204" pitchFamily="34" charset="0"/>
                        </a:rPr>
                        <a:t>geoquímicos</a:t>
                      </a:r>
                      <a:endParaRPr lang="pt-BR" sz="900" b="1" i="0" u="none" strike="noStrike" dirty="0">
                        <a:solidFill>
                          <a:srgbClr val="000000"/>
                        </a:solidFill>
                        <a:effectLst/>
                        <a:latin typeface="Tahoma" panose="020B0604030504040204" pitchFamily="34" charset="0"/>
                      </a:endParaRP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DEREM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621.724</a:t>
                      </a:r>
                    </a:p>
                    <a:p>
                      <a:pPr algn="ctr" fontAlgn="ctr"/>
                      <a:r>
                        <a:rPr lang="pt-BR" sz="900" b="1" i="0" u="none" strike="noStrike" dirty="0" smtClean="0">
                          <a:solidFill>
                            <a:srgbClr val="000000"/>
                          </a:solidFill>
                          <a:effectLst/>
                          <a:latin typeface="Tahoma" panose="020B0604030504040204" pitchFamily="34" charset="0"/>
                        </a:rPr>
                        <a:t>33.000 Km²</a:t>
                      </a:r>
                      <a:endParaRPr lang="pt-BR" sz="900" b="1" i="0" u="none" strike="noStrike" dirty="0">
                        <a:solidFill>
                          <a:srgbClr val="000000"/>
                        </a:solidFill>
                        <a:effectLst/>
                        <a:latin typeface="Tahoma" panose="020B0604030504040204" pitchFamily="34" charset="0"/>
                      </a:endParaRP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25.950 Km²</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79%</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79%</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18573316"/>
                  </a:ext>
                </a:extLst>
              </a:tr>
            </a:tbl>
          </a:graphicData>
        </a:graphic>
      </p:graphicFrame>
      <p:sp>
        <p:nvSpPr>
          <p:cNvPr id="3" name="Retângulo 2"/>
          <p:cNvSpPr/>
          <p:nvPr/>
        </p:nvSpPr>
        <p:spPr>
          <a:xfrm>
            <a:off x="179388" y="2514262"/>
            <a:ext cx="8745148" cy="1637756"/>
          </a:xfrm>
          <a:prstGeom prst="rect">
            <a:avLst/>
          </a:prstGeom>
        </p:spPr>
        <p:txBody>
          <a:bodyPr wrap="square">
            <a:spAutoFit/>
          </a:bodyPr>
          <a:lstStyle/>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 meta foi repactuada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no SIOP para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33.000 Km²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levantamento em decorrência da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parceria internacional (projeto </a:t>
            </a:r>
            <a:r>
              <a:rPr lang="pt-BR" sz="12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Geochemical </a:t>
            </a:r>
            <a:r>
              <a:rPr lang="pt-BR" sz="1200" i="1" dirty="0" err="1">
                <a:solidFill>
                  <a:srgbClr val="000000"/>
                </a:solidFill>
                <a:latin typeface="Tahoma" panose="020B0604030504040204" pitchFamily="34" charset="0"/>
                <a:ea typeface="Tahoma" panose="020B0604030504040204" pitchFamily="34" charset="0"/>
                <a:cs typeface="Tahoma" panose="020B0604030504040204" pitchFamily="34" charset="0"/>
              </a:rPr>
              <a:t>baselines</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ter sido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comprometida pela pandemia e suspensa. </a:t>
            </a: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 pandemia  comprometeu o alcance da meta, pois a atividade é essencialmente de campo,  o que possível somente no segundo semestre de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2021 quando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foram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levantadas 8 folhas 1:100.000 (áreas Rondônia-</a:t>
            </a:r>
            <a:r>
              <a:rPr lang="pt-BR" sz="1200" dirty="0" err="1">
                <a:solidFill>
                  <a:srgbClr val="000000"/>
                </a:solidFill>
                <a:latin typeface="Tahoma" panose="020B0604030504040204" pitchFamily="34" charset="0"/>
                <a:ea typeface="Tahoma" panose="020B0604030504040204" pitchFamily="34" charset="0"/>
                <a:cs typeface="Tahoma" panose="020B0604030504040204" pitchFamily="34" charset="0"/>
              </a:rPr>
              <a:t>Juruena</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/MT, Carajás/PA e Bloco Gavião/BA), além de 2 áreas de detalhe para cheque de anomalias (Bacia do Jatobá e Bacias de Ponta Grossa).</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Registro das melhores práticas</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Acompanhamento tático com reprogramação de escopo.</a:t>
            </a: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21269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0"/>
            <a:ext cx="9151966" cy="5151375"/>
          </a:xfrm>
          <a:prstGeom prst="rect">
            <a:avLst/>
          </a:prstGeom>
        </p:spPr>
      </p:pic>
      <p:sp>
        <p:nvSpPr>
          <p:cNvPr id="5" name="Rectangle 3"/>
          <p:cNvSpPr>
            <a:spLocks noChangeArrowheads="1"/>
          </p:cNvSpPr>
          <p:nvPr/>
        </p:nvSpPr>
        <p:spPr bwMode="auto">
          <a:xfrm>
            <a:off x="186559" y="315472"/>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747142275"/>
              </p:ext>
            </p:extLst>
          </p:nvPr>
        </p:nvGraphicFramePr>
        <p:xfrm>
          <a:off x="191939" y="1034099"/>
          <a:ext cx="8732597" cy="1547094"/>
        </p:xfrm>
        <a:graphic>
          <a:graphicData uri="http://schemas.openxmlformats.org/drawingml/2006/table">
            <a:tbl>
              <a:tblPr/>
              <a:tblGrid>
                <a:gridCol w="1553653">
                  <a:extLst>
                    <a:ext uri="{9D8B030D-6E8A-4147-A177-3AD203B41FA5}">
                      <a16:colId xmlns:a16="http://schemas.microsoft.com/office/drawing/2014/main" val="4040667724"/>
                    </a:ext>
                  </a:extLst>
                </a:gridCol>
                <a:gridCol w="1553653">
                  <a:extLst>
                    <a:ext uri="{9D8B030D-6E8A-4147-A177-3AD203B41FA5}">
                      <a16:colId xmlns:a16="http://schemas.microsoft.com/office/drawing/2014/main" val="2329171932"/>
                    </a:ext>
                  </a:extLst>
                </a:gridCol>
                <a:gridCol w="1160775">
                  <a:extLst>
                    <a:ext uri="{9D8B030D-6E8A-4147-A177-3AD203B41FA5}">
                      <a16:colId xmlns:a16="http://schemas.microsoft.com/office/drawing/2014/main" val="1235885206"/>
                    </a:ext>
                  </a:extLst>
                </a:gridCol>
                <a:gridCol w="875045">
                  <a:extLst>
                    <a:ext uri="{9D8B030D-6E8A-4147-A177-3AD203B41FA5}">
                      <a16:colId xmlns:a16="http://schemas.microsoft.com/office/drawing/2014/main" val="3870608176"/>
                    </a:ext>
                  </a:extLst>
                </a:gridCol>
                <a:gridCol w="982193">
                  <a:extLst>
                    <a:ext uri="{9D8B030D-6E8A-4147-A177-3AD203B41FA5}">
                      <a16:colId xmlns:a16="http://schemas.microsoft.com/office/drawing/2014/main" val="3197960758"/>
                    </a:ext>
                  </a:extLst>
                </a:gridCol>
                <a:gridCol w="946477">
                  <a:extLst>
                    <a:ext uri="{9D8B030D-6E8A-4147-A177-3AD203B41FA5}">
                      <a16:colId xmlns:a16="http://schemas.microsoft.com/office/drawing/2014/main" val="1892561987"/>
                    </a:ext>
                  </a:extLst>
                </a:gridCol>
                <a:gridCol w="767897">
                  <a:extLst>
                    <a:ext uri="{9D8B030D-6E8A-4147-A177-3AD203B41FA5}">
                      <a16:colId xmlns:a16="http://schemas.microsoft.com/office/drawing/2014/main" val="1478482993"/>
                    </a:ext>
                  </a:extLst>
                </a:gridCol>
                <a:gridCol w="892904">
                  <a:extLst>
                    <a:ext uri="{9D8B030D-6E8A-4147-A177-3AD203B41FA5}">
                      <a16:colId xmlns:a16="http://schemas.microsoft.com/office/drawing/2014/main" val="2510801901"/>
                    </a:ext>
                  </a:extLst>
                </a:gridCol>
              </a:tblGrid>
              <a:tr h="466546">
                <a:tc>
                  <a:txBody>
                    <a:bodyPr/>
                    <a:lstStyle/>
                    <a:p>
                      <a:pPr algn="ctr" fontAlgn="ctr"/>
                      <a:r>
                        <a:rPr lang="pt-BR" sz="900" b="1" i="0" u="none" strike="noStrike">
                          <a:solidFill>
                            <a:srgbClr val="FFFFFF"/>
                          </a:solidFill>
                          <a:effectLst/>
                          <a:latin typeface="Tahoma" panose="020B0604030504040204" pitchFamily="34" charset="0"/>
                        </a:rPr>
                        <a:t>Indicador</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401" marR="5401" marT="540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462694026"/>
                  </a:ext>
                </a:extLst>
              </a:tr>
              <a:tr h="1080548">
                <a:tc>
                  <a:txBody>
                    <a:bodyPr/>
                    <a:lstStyle/>
                    <a:p>
                      <a:pPr algn="ctr" fontAlgn="ctr"/>
                      <a:r>
                        <a:rPr lang="pt-BR" sz="900" b="1" i="0" u="none" strike="noStrike" dirty="0">
                          <a:solidFill>
                            <a:srgbClr val="000000"/>
                          </a:solidFill>
                          <a:effectLst/>
                          <a:latin typeface="Tahoma" panose="020B0604030504040204" pitchFamily="34" charset="0"/>
                        </a:rPr>
                        <a:t>Áreas submetidas a detalhamento do potencial exploratório </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áreas de levantamentos </a:t>
                      </a:r>
                      <a:r>
                        <a:rPr lang="pt-BR" sz="900" b="1" i="0" u="none" strike="noStrike" dirty="0" err="1">
                          <a:solidFill>
                            <a:srgbClr val="000000"/>
                          </a:solidFill>
                          <a:effectLst/>
                          <a:latin typeface="Tahoma" panose="020B0604030504040204" pitchFamily="34" charset="0"/>
                        </a:rPr>
                        <a:t>metalogenéticos</a:t>
                      </a:r>
                      <a:r>
                        <a:rPr lang="pt-BR" sz="900" b="1" i="0" u="none" strike="noStrike" dirty="0">
                          <a:solidFill>
                            <a:srgbClr val="000000"/>
                          </a:solidFill>
                          <a:effectLst/>
                          <a:latin typeface="Tahoma" panose="020B0604030504040204" pitchFamily="34" charset="0"/>
                        </a:rPr>
                        <a:t> nas províncias minerais brasileiras e Reavaliação do Patrimônio Mineral da SGB/CPRM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DEREM</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19 Áreas </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23 áreas</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121%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121%</a:t>
                      </a:r>
                    </a:p>
                  </a:txBody>
                  <a:tcPr marL="5401" marR="5401" marT="54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451295135"/>
                  </a:ext>
                </a:extLst>
              </a:tr>
            </a:tbl>
          </a:graphicData>
        </a:graphic>
      </p:graphicFrame>
      <p:sp>
        <p:nvSpPr>
          <p:cNvPr id="3" name="Retângulo 2"/>
          <p:cNvSpPr/>
          <p:nvPr/>
        </p:nvSpPr>
        <p:spPr>
          <a:xfrm>
            <a:off x="191938" y="2669072"/>
            <a:ext cx="8732597" cy="1294329"/>
          </a:xfrm>
          <a:prstGeom prst="rect">
            <a:avLst/>
          </a:prstGeom>
        </p:spPr>
        <p:txBody>
          <a:bodyPr wrap="square">
            <a:spAutoFit/>
          </a:bodyPr>
          <a:lstStyle/>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Os produtos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envolveram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publicações de Recursos Minerais do Programa Novas Fronteiras (DEGEO), ARIM (DEREM) e Projetos Integrados (DEREM-DEGEO), que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totalizaram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10 estudos realizados, além de 13 áreas trabalhadas na iniciativa de patrimônio Mineral.</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Foram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somados 4 passivos que não foram disponibilizados em 2020 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publicados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em 2021. No plano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estratégico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foram estimadas 19 áreas</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591125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0"/>
            <a:ext cx="9144793" cy="5163344"/>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48" y="4869798"/>
            <a:ext cx="89698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1344081702"/>
              </p:ext>
            </p:extLst>
          </p:nvPr>
        </p:nvGraphicFramePr>
        <p:xfrm>
          <a:off x="6934200" y="134144"/>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4212424891"/>
              </p:ext>
            </p:extLst>
          </p:nvPr>
        </p:nvGraphicFramePr>
        <p:xfrm>
          <a:off x="206097" y="896144"/>
          <a:ext cx="8732597" cy="3854196"/>
        </p:xfrm>
        <a:graphic>
          <a:graphicData uri="http://schemas.openxmlformats.org/drawingml/2006/table">
            <a:tbl>
              <a:tblPr/>
              <a:tblGrid>
                <a:gridCol w="1553653">
                  <a:extLst>
                    <a:ext uri="{9D8B030D-6E8A-4147-A177-3AD203B41FA5}">
                      <a16:colId xmlns:a16="http://schemas.microsoft.com/office/drawing/2014/main" val="2531155153"/>
                    </a:ext>
                  </a:extLst>
                </a:gridCol>
                <a:gridCol w="1553653">
                  <a:extLst>
                    <a:ext uri="{9D8B030D-6E8A-4147-A177-3AD203B41FA5}">
                      <a16:colId xmlns:a16="http://schemas.microsoft.com/office/drawing/2014/main" val="3526703220"/>
                    </a:ext>
                  </a:extLst>
                </a:gridCol>
                <a:gridCol w="1160774">
                  <a:extLst>
                    <a:ext uri="{9D8B030D-6E8A-4147-A177-3AD203B41FA5}">
                      <a16:colId xmlns:a16="http://schemas.microsoft.com/office/drawing/2014/main" val="2266862960"/>
                    </a:ext>
                  </a:extLst>
                </a:gridCol>
                <a:gridCol w="875046">
                  <a:extLst>
                    <a:ext uri="{9D8B030D-6E8A-4147-A177-3AD203B41FA5}">
                      <a16:colId xmlns:a16="http://schemas.microsoft.com/office/drawing/2014/main" val="1694493145"/>
                    </a:ext>
                  </a:extLst>
                </a:gridCol>
                <a:gridCol w="982194">
                  <a:extLst>
                    <a:ext uri="{9D8B030D-6E8A-4147-A177-3AD203B41FA5}">
                      <a16:colId xmlns:a16="http://schemas.microsoft.com/office/drawing/2014/main" val="864100152"/>
                    </a:ext>
                  </a:extLst>
                </a:gridCol>
                <a:gridCol w="946477">
                  <a:extLst>
                    <a:ext uri="{9D8B030D-6E8A-4147-A177-3AD203B41FA5}">
                      <a16:colId xmlns:a16="http://schemas.microsoft.com/office/drawing/2014/main" val="1735440951"/>
                    </a:ext>
                  </a:extLst>
                </a:gridCol>
                <a:gridCol w="767897">
                  <a:extLst>
                    <a:ext uri="{9D8B030D-6E8A-4147-A177-3AD203B41FA5}">
                      <a16:colId xmlns:a16="http://schemas.microsoft.com/office/drawing/2014/main" val="2506427771"/>
                    </a:ext>
                  </a:extLst>
                </a:gridCol>
                <a:gridCol w="892903">
                  <a:extLst>
                    <a:ext uri="{9D8B030D-6E8A-4147-A177-3AD203B41FA5}">
                      <a16:colId xmlns:a16="http://schemas.microsoft.com/office/drawing/2014/main" val="1648551610"/>
                    </a:ext>
                  </a:extLst>
                </a:gridCol>
              </a:tblGrid>
              <a:tr h="574029">
                <a:tc>
                  <a:txBody>
                    <a:bodyPr/>
                    <a:lstStyle/>
                    <a:p>
                      <a:pPr algn="ctr" fontAlgn="ctr"/>
                      <a:r>
                        <a:rPr lang="pt-BR" sz="900" b="1" i="0" u="none" strike="noStrike">
                          <a:solidFill>
                            <a:srgbClr val="FFFFFF"/>
                          </a:solidFill>
                          <a:effectLst/>
                          <a:latin typeface="Tahoma" panose="020B0604030504040204" pitchFamily="34" charset="0"/>
                        </a:rPr>
                        <a:t>Indicador</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789840569"/>
                  </a:ext>
                </a:extLst>
              </a:tr>
              <a:tr h="1093389">
                <a:tc>
                  <a:txBody>
                    <a:bodyPr/>
                    <a:lstStyle/>
                    <a:p>
                      <a:pPr algn="ctr" fontAlgn="ctr"/>
                      <a:r>
                        <a:rPr lang="pt-BR" sz="900" b="1" i="0" u="none" strike="noStrike">
                          <a:solidFill>
                            <a:srgbClr val="000000"/>
                          </a:solidFill>
                          <a:effectLst/>
                          <a:latin typeface="Tahoma" panose="020B0604030504040204" pitchFamily="34" charset="0"/>
                        </a:rPr>
                        <a:t>Municípios abrangidos por estudos de potencialidade para insumos minerais  e materiais rochosos para construção civil</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DEREM</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65 Municípios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 66 Municipios </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102%</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102%</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802597041"/>
                  </a:ext>
                </a:extLst>
              </a:tr>
              <a:tr h="1093389">
                <a:tc>
                  <a:txBody>
                    <a:bodyPr/>
                    <a:lstStyle/>
                    <a:p>
                      <a:pPr algn="ctr" fontAlgn="ctr"/>
                      <a:r>
                        <a:rPr lang="pt-BR" sz="900" b="1" i="0" u="none" strike="noStrike" dirty="0">
                          <a:solidFill>
                            <a:srgbClr val="000000"/>
                          </a:solidFill>
                          <a:effectLst/>
                          <a:latin typeface="Tahoma" panose="020B0604030504040204" pitchFamily="34" charset="0"/>
                        </a:rPr>
                        <a:t>Municípios abrangidos pelos levantamentos geológicos sistemáticos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Municípios abrangidos pelos mapas geológicos sistemáticos nas escalas 1:100.000 ou de maior detalhe</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DEGEO</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19 Municípios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 16 Municípios </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84%</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84%</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94477840"/>
                  </a:ext>
                </a:extLst>
              </a:tr>
              <a:tr h="1093389">
                <a:tc>
                  <a:txBody>
                    <a:bodyPr/>
                    <a:lstStyle/>
                    <a:p>
                      <a:pPr algn="ctr" fontAlgn="ctr"/>
                      <a:r>
                        <a:rPr lang="pt-BR" sz="900" b="1" i="0" u="none" strike="noStrike">
                          <a:solidFill>
                            <a:srgbClr val="000000"/>
                          </a:solidFill>
                          <a:effectLst/>
                          <a:latin typeface="Tahoma" panose="020B0604030504040204" pitchFamily="34" charset="0"/>
                        </a:rPr>
                        <a:t>Municípios abrangidos pelas pesquisas metalogenética e  de recursos minerais estratégicos, críticos e agrominerais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DEREM/DIGEOM</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60 Municípios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 </a:t>
                      </a:r>
                      <a:r>
                        <a:rPr lang="pt-BR" sz="900" b="1" i="0" u="none" strike="noStrike" dirty="0" smtClean="0">
                          <a:solidFill>
                            <a:srgbClr val="000000"/>
                          </a:solidFill>
                          <a:effectLst/>
                          <a:latin typeface="Tahoma" panose="020B0604030504040204" pitchFamily="34" charset="0"/>
                        </a:rPr>
                        <a:t>43 </a:t>
                      </a:r>
                      <a:r>
                        <a:rPr lang="pt-BR" sz="900" b="1" i="0" u="none" strike="noStrike" dirty="0">
                          <a:solidFill>
                            <a:srgbClr val="000000"/>
                          </a:solidFill>
                          <a:effectLst/>
                          <a:latin typeface="Tahoma" panose="020B0604030504040204" pitchFamily="34" charset="0"/>
                        </a:rPr>
                        <a:t>Municípios </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72%</a:t>
                      </a:r>
                      <a:endParaRPr lang="pt-BR" sz="900" b="1" i="0" u="none" strike="noStrike" dirty="0">
                        <a:solidFill>
                          <a:srgbClr val="000000"/>
                        </a:solidFill>
                        <a:effectLst/>
                        <a:latin typeface="Tahoma" panose="020B0604030504040204" pitchFamily="34" charset="0"/>
                      </a:endParaRP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72%</a:t>
                      </a:r>
                      <a:endParaRPr lang="pt-BR" sz="900" b="1" i="0" u="none" strike="noStrike" dirty="0">
                        <a:solidFill>
                          <a:srgbClr val="000000"/>
                        </a:solidFill>
                        <a:effectLst/>
                        <a:latin typeface="Tahoma" panose="020B0604030504040204" pitchFamily="34" charset="0"/>
                      </a:endParaRP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44205937"/>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4104698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287" y="-10674"/>
            <a:ext cx="9144793" cy="5155762"/>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40" y="4869798"/>
            <a:ext cx="8920360"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613904880"/>
              </p:ext>
            </p:extLst>
          </p:nvPr>
        </p:nvGraphicFramePr>
        <p:xfrm>
          <a:off x="206097" y="949264"/>
          <a:ext cx="8732597" cy="1586204"/>
        </p:xfrm>
        <a:graphic>
          <a:graphicData uri="http://schemas.openxmlformats.org/drawingml/2006/table">
            <a:tbl>
              <a:tblPr/>
              <a:tblGrid>
                <a:gridCol w="1553653">
                  <a:extLst>
                    <a:ext uri="{9D8B030D-6E8A-4147-A177-3AD203B41FA5}">
                      <a16:colId xmlns:a16="http://schemas.microsoft.com/office/drawing/2014/main" val="2531155153"/>
                    </a:ext>
                  </a:extLst>
                </a:gridCol>
                <a:gridCol w="1553653">
                  <a:extLst>
                    <a:ext uri="{9D8B030D-6E8A-4147-A177-3AD203B41FA5}">
                      <a16:colId xmlns:a16="http://schemas.microsoft.com/office/drawing/2014/main" val="3526703220"/>
                    </a:ext>
                  </a:extLst>
                </a:gridCol>
                <a:gridCol w="1160774">
                  <a:extLst>
                    <a:ext uri="{9D8B030D-6E8A-4147-A177-3AD203B41FA5}">
                      <a16:colId xmlns:a16="http://schemas.microsoft.com/office/drawing/2014/main" val="2266862960"/>
                    </a:ext>
                  </a:extLst>
                </a:gridCol>
                <a:gridCol w="875046">
                  <a:extLst>
                    <a:ext uri="{9D8B030D-6E8A-4147-A177-3AD203B41FA5}">
                      <a16:colId xmlns:a16="http://schemas.microsoft.com/office/drawing/2014/main" val="1694493145"/>
                    </a:ext>
                  </a:extLst>
                </a:gridCol>
                <a:gridCol w="982194">
                  <a:extLst>
                    <a:ext uri="{9D8B030D-6E8A-4147-A177-3AD203B41FA5}">
                      <a16:colId xmlns:a16="http://schemas.microsoft.com/office/drawing/2014/main" val="864100152"/>
                    </a:ext>
                  </a:extLst>
                </a:gridCol>
                <a:gridCol w="946477">
                  <a:extLst>
                    <a:ext uri="{9D8B030D-6E8A-4147-A177-3AD203B41FA5}">
                      <a16:colId xmlns:a16="http://schemas.microsoft.com/office/drawing/2014/main" val="1735440951"/>
                    </a:ext>
                  </a:extLst>
                </a:gridCol>
                <a:gridCol w="767897">
                  <a:extLst>
                    <a:ext uri="{9D8B030D-6E8A-4147-A177-3AD203B41FA5}">
                      <a16:colId xmlns:a16="http://schemas.microsoft.com/office/drawing/2014/main" val="2506427771"/>
                    </a:ext>
                  </a:extLst>
                </a:gridCol>
                <a:gridCol w="892903">
                  <a:extLst>
                    <a:ext uri="{9D8B030D-6E8A-4147-A177-3AD203B41FA5}">
                      <a16:colId xmlns:a16="http://schemas.microsoft.com/office/drawing/2014/main" val="1648551610"/>
                    </a:ext>
                  </a:extLst>
                </a:gridCol>
              </a:tblGrid>
              <a:tr h="546070">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789840569"/>
                  </a:ext>
                </a:extLst>
              </a:tr>
              <a:tr h="1040134">
                <a:tc>
                  <a:txBody>
                    <a:bodyPr/>
                    <a:lstStyle/>
                    <a:p>
                      <a:pPr algn="ctr" fontAlgn="ctr"/>
                      <a:r>
                        <a:rPr lang="pt-BR" sz="900" b="1" i="0" u="none" strike="noStrike">
                          <a:solidFill>
                            <a:srgbClr val="000000"/>
                          </a:solidFill>
                          <a:effectLst/>
                          <a:latin typeface="Tahoma" panose="020B0604030504040204" pitchFamily="34" charset="0"/>
                        </a:rPr>
                        <a:t>Municípios abrangidos por estudos de potencialidade para insumos minerais  e materiais rochosos para construção civil</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municípios abrangidos pelo produtos entregues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DEREM</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65 Municípios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 66 Municipios </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102%</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102%</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802597041"/>
                  </a:ext>
                </a:extLst>
              </a:tr>
            </a:tbl>
          </a:graphicData>
        </a:graphic>
      </p:graphicFrame>
      <p:sp>
        <p:nvSpPr>
          <p:cNvPr id="3" name="Retângulo 2"/>
          <p:cNvSpPr/>
          <p:nvPr/>
        </p:nvSpPr>
        <p:spPr>
          <a:xfrm>
            <a:off x="152494" y="2659437"/>
            <a:ext cx="8759491" cy="607474"/>
          </a:xfrm>
          <a:prstGeom prst="rect">
            <a:avLst/>
          </a:prstGeom>
        </p:spPr>
        <p:txBody>
          <a:bodyPr wrap="square">
            <a:spAutoFit/>
          </a:bodyPr>
          <a:lstStyle/>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Os resultados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referem-se aos municípios trabalhado na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escala 1:250K, em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informes: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Materiais de construção João Pessoa  - 12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+ 28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Argilas do Rio Doce e Jequitinhonha + 15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calcário da Bahia: Faixas Rio Pardo e Ourolândia-Campo Formoso + 11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do Informe de materiais de construção Pelotas -Rio Grande. </a:t>
            </a: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78260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6288"/>
            <a:ext cx="9144793" cy="5151376"/>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42" y="4878249"/>
            <a:ext cx="920474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667828526"/>
              </p:ext>
            </p:extLst>
          </p:nvPr>
        </p:nvGraphicFramePr>
        <p:xfrm>
          <a:off x="206097" y="1066727"/>
          <a:ext cx="8732597" cy="1263164"/>
        </p:xfrm>
        <a:graphic>
          <a:graphicData uri="http://schemas.openxmlformats.org/drawingml/2006/table">
            <a:tbl>
              <a:tblPr/>
              <a:tblGrid>
                <a:gridCol w="1553653">
                  <a:extLst>
                    <a:ext uri="{9D8B030D-6E8A-4147-A177-3AD203B41FA5}">
                      <a16:colId xmlns:a16="http://schemas.microsoft.com/office/drawing/2014/main" val="2531155153"/>
                    </a:ext>
                  </a:extLst>
                </a:gridCol>
                <a:gridCol w="1553653">
                  <a:extLst>
                    <a:ext uri="{9D8B030D-6E8A-4147-A177-3AD203B41FA5}">
                      <a16:colId xmlns:a16="http://schemas.microsoft.com/office/drawing/2014/main" val="3526703220"/>
                    </a:ext>
                  </a:extLst>
                </a:gridCol>
                <a:gridCol w="1160774">
                  <a:extLst>
                    <a:ext uri="{9D8B030D-6E8A-4147-A177-3AD203B41FA5}">
                      <a16:colId xmlns:a16="http://schemas.microsoft.com/office/drawing/2014/main" val="2266862960"/>
                    </a:ext>
                  </a:extLst>
                </a:gridCol>
                <a:gridCol w="875046">
                  <a:extLst>
                    <a:ext uri="{9D8B030D-6E8A-4147-A177-3AD203B41FA5}">
                      <a16:colId xmlns:a16="http://schemas.microsoft.com/office/drawing/2014/main" val="1694493145"/>
                    </a:ext>
                  </a:extLst>
                </a:gridCol>
                <a:gridCol w="982194">
                  <a:extLst>
                    <a:ext uri="{9D8B030D-6E8A-4147-A177-3AD203B41FA5}">
                      <a16:colId xmlns:a16="http://schemas.microsoft.com/office/drawing/2014/main" val="864100152"/>
                    </a:ext>
                  </a:extLst>
                </a:gridCol>
                <a:gridCol w="946477">
                  <a:extLst>
                    <a:ext uri="{9D8B030D-6E8A-4147-A177-3AD203B41FA5}">
                      <a16:colId xmlns:a16="http://schemas.microsoft.com/office/drawing/2014/main" val="1735440951"/>
                    </a:ext>
                  </a:extLst>
                </a:gridCol>
                <a:gridCol w="767897">
                  <a:extLst>
                    <a:ext uri="{9D8B030D-6E8A-4147-A177-3AD203B41FA5}">
                      <a16:colId xmlns:a16="http://schemas.microsoft.com/office/drawing/2014/main" val="2506427771"/>
                    </a:ext>
                  </a:extLst>
                </a:gridCol>
                <a:gridCol w="892903">
                  <a:extLst>
                    <a:ext uri="{9D8B030D-6E8A-4147-A177-3AD203B41FA5}">
                      <a16:colId xmlns:a16="http://schemas.microsoft.com/office/drawing/2014/main" val="1648551610"/>
                    </a:ext>
                  </a:extLst>
                </a:gridCol>
              </a:tblGrid>
              <a:tr h="515217">
                <a:tc>
                  <a:txBody>
                    <a:bodyPr/>
                    <a:lstStyle/>
                    <a:p>
                      <a:pPr algn="ctr" fontAlgn="ctr"/>
                      <a:r>
                        <a:rPr lang="pt-BR" sz="900" b="1" i="0" u="none" strike="noStrike">
                          <a:solidFill>
                            <a:srgbClr val="FFFFFF"/>
                          </a:solidFill>
                          <a:effectLst/>
                          <a:latin typeface="Tahoma" panose="020B0604030504040204" pitchFamily="34" charset="0"/>
                        </a:rPr>
                        <a:t>Indicador</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Execução</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4º Trimestre</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789840569"/>
                  </a:ext>
                </a:extLst>
              </a:tr>
              <a:tr h="747947">
                <a:tc>
                  <a:txBody>
                    <a:bodyPr/>
                    <a:lstStyle/>
                    <a:p>
                      <a:pPr algn="ctr" fontAlgn="ctr"/>
                      <a:r>
                        <a:rPr lang="pt-BR" sz="900" b="1" i="0" u="none" strike="noStrike" dirty="0">
                          <a:solidFill>
                            <a:srgbClr val="000000"/>
                          </a:solidFill>
                          <a:effectLst/>
                          <a:latin typeface="Tahoma" panose="020B0604030504040204" pitchFamily="34" charset="0"/>
                        </a:rPr>
                        <a:t>Municípios abrangidos pelos levantamentos geológicos sistemáticos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Municípios abrangidos pelos mapas geológicos sistemáticos nas escalas 1:100.000 ou de maior detalhe</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DEGEO</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19 Municípios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 16 Municípios </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84%</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84%</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94477840"/>
                  </a:ext>
                </a:extLst>
              </a:tr>
            </a:tbl>
          </a:graphicData>
        </a:graphic>
      </p:graphicFrame>
      <p:sp>
        <p:nvSpPr>
          <p:cNvPr id="3" name="Retângulo 2"/>
          <p:cNvSpPr/>
          <p:nvPr/>
        </p:nvSpPr>
        <p:spPr>
          <a:xfrm>
            <a:off x="179388" y="2493491"/>
            <a:ext cx="8732597" cy="1637756"/>
          </a:xfrm>
          <a:prstGeom prst="rect">
            <a:avLst/>
          </a:prstGeom>
        </p:spPr>
        <p:txBody>
          <a:bodyPr wrap="square">
            <a:spAutoFit/>
          </a:bodyPr>
          <a:lstStyle/>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Com a mudança da entrega de resultado de 1 Folha 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3000 km²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da região sudeste (Guapiara (SP) para a região norte (Abunã RO), o alcance ficou impactado pois 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do norte do país possuem uma área maior e assim o numero 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decresce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o mapeamento sistemático em escala de 1:100K</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 área programada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para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disponibilização de mapa 1:100K (ou escala maior) foi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cumprida. No entanto,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 área da Folha Abunã - RO entregue (entrega antecipada) possui menos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do que a Folha Guapiara-SP que estava estimada para entrega em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2021,  resultando em impacto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no cronograma operacional.</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313250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0"/>
            <a:ext cx="9144000"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ChangeArrowheads="1"/>
          </p:cNvSpPr>
          <p:nvPr/>
        </p:nvSpPr>
        <p:spPr bwMode="auto">
          <a:xfrm>
            <a:off x="22225" y="1901825"/>
            <a:ext cx="9013825"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pt-BR" altLang="en-US" sz="2500" b="1" dirty="0">
                <a:solidFill>
                  <a:srgbClr val="FFFFFF"/>
                </a:solidFill>
                <a:latin typeface="Tahoma" panose="020B0604030504040204" pitchFamily="34" charset="0"/>
              </a:rPr>
              <a:t>DIRETORIA DE HIDROLOGIA E GESTÃO TERRITORIAL</a:t>
            </a:r>
          </a:p>
          <a:p>
            <a:pPr algn="ctr">
              <a:lnSpc>
                <a:spcPct val="100000"/>
              </a:lnSpc>
            </a:pPr>
            <a:r>
              <a:rPr lang="pt-BR" altLang="en-US" sz="2500" b="1" dirty="0">
                <a:solidFill>
                  <a:srgbClr val="FFFFFF"/>
                </a:solidFill>
                <a:latin typeface="Tahoma" panose="020B0604030504040204" pitchFamily="34" charset="0"/>
              </a:rPr>
              <a:t>DHT</a:t>
            </a:r>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6950"/>
            <a:ext cx="9144000" cy="37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0"/>
            <a:ext cx="9144793" cy="5151375"/>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PÚBLICO</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48" y="4869798"/>
            <a:ext cx="89698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3084851774"/>
              </p:ext>
            </p:extLst>
          </p:nvPr>
        </p:nvGraphicFramePr>
        <p:xfrm>
          <a:off x="179387" y="1009806"/>
          <a:ext cx="8732597" cy="1586204"/>
        </p:xfrm>
        <a:graphic>
          <a:graphicData uri="http://schemas.openxmlformats.org/drawingml/2006/table">
            <a:tbl>
              <a:tblPr/>
              <a:tblGrid>
                <a:gridCol w="1553653">
                  <a:extLst>
                    <a:ext uri="{9D8B030D-6E8A-4147-A177-3AD203B41FA5}">
                      <a16:colId xmlns:a16="http://schemas.microsoft.com/office/drawing/2014/main" val="2531155153"/>
                    </a:ext>
                  </a:extLst>
                </a:gridCol>
                <a:gridCol w="1553653">
                  <a:extLst>
                    <a:ext uri="{9D8B030D-6E8A-4147-A177-3AD203B41FA5}">
                      <a16:colId xmlns:a16="http://schemas.microsoft.com/office/drawing/2014/main" val="3526703220"/>
                    </a:ext>
                  </a:extLst>
                </a:gridCol>
                <a:gridCol w="1160774">
                  <a:extLst>
                    <a:ext uri="{9D8B030D-6E8A-4147-A177-3AD203B41FA5}">
                      <a16:colId xmlns:a16="http://schemas.microsoft.com/office/drawing/2014/main" val="2266862960"/>
                    </a:ext>
                  </a:extLst>
                </a:gridCol>
                <a:gridCol w="875046">
                  <a:extLst>
                    <a:ext uri="{9D8B030D-6E8A-4147-A177-3AD203B41FA5}">
                      <a16:colId xmlns:a16="http://schemas.microsoft.com/office/drawing/2014/main" val="1694493145"/>
                    </a:ext>
                  </a:extLst>
                </a:gridCol>
                <a:gridCol w="982194">
                  <a:extLst>
                    <a:ext uri="{9D8B030D-6E8A-4147-A177-3AD203B41FA5}">
                      <a16:colId xmlns:a16="http://schemas.microsoft.com/office/drawing/2014/main" val="864100152"/>
                    </a:ext>
                  </a:extLst>
                </a:gridCol>
                <a:gridCol w="946477">
                  <a:extLst>
                    <a:ext uri="{9D8B030D-6E8A-4147-A177-3AD203B41FA5}">
                      <a16:colId xmlns:a16="http://schemas.microsoft.com/office/drawing/2014/main" val="1735440951"/>
                    </a:ext>
                  </a:extLst>
                </a:gridCol>
                <a:gridCol w="767897">
                  <a:extLst>
                    <a:ext uri="{9D8B030D-6E8A-4147-A177-3AD203B41FA5}">
                      <a16:colId xmlns:a16="http://schemas.microsoft.com/office/drawing/2014/main" val="2506427771"/>
                    </a:ext>
                  </a:extLst>
                </a:gridCol>
                <a:gridCol w="892903">
                  <a:extLst>
                    <a:ext uri="{9D8B030D-6E8A-4147-A177-3AD203B41FA5}">
                      <a16:colId xmlns:a16="http://schemas.microsoft.com/office/drawing/2014/main" val="1648551610"/>
                    </a:ext>
                  </a:extLst>
                </a:gridCol>
              </a:tblGrid>
              <a:tr h="546070">
                <a:tc>
                  <a:txBody>
                    <a:bodyPr/>
                    <a:lstStyle/>
                    <a:p>
                      <a:pPr algn="ctr" fontAlgn="ctr"/>
                      <a:r>
                        <a:rPr lang="pt-BR" sz="900" b="1" i="0" u="none" strike="noStrike">
                          <a:solidFill>
                            <a:srgbClr val="FFFFFF"/>
                          </a:solidFill>
                          <a:effectLst/>
                          <a:latin typeface="Tahoma" panose="020B0604030504040204" pitchFamily="34" charset="0"/>
                        </a:rPr>
                        <a:t>Indicador</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executada             ( A )</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esperada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alcance  </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(A/B)</a:t>
                      </a:r>
                    </a:p>
                  </a:txBody>
                  <a:tcPr marL="5286" marR="5286" marT="5286"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789840569"/>
                  </a:ext>
                </a:extLst>
              </a:tr>
              <a:tr h="1040134">
                <a:tc>
                  <a:txBody>
                    <a:bodyPr/>
                    <a:lstStyle/>
                    <a:p>
                      <a:pPr algn="ctr" fontAlgn="ctr"/>
                      <a:r>
                        <a:rPr lang="pt-BR" sz="900" b="1" i="0" u="none" strike="noStrike" dirty="0">
                          <a:solidFill>
                            <a:srgbClr val="000000"/>
                          </a:solidFill>
                          <a:effectLst/>
                          <a:latin typeface="Tahoma" panose="020B0604030504040204" pitchFamily="34" charset="0"/>
                        </a:rPr>
                        <a:t>Municípios abrangidos pelas pesquisas metalogenética e  de recursos minerais estratégicos, críticos e agrominerais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municípios abrangidos pelo produtos entregues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DEREM/DIGEOM</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60 Municípios</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 </a:t>
                      </a:r>
                      <a:r>
                        <a:rPr lang="pt-BR" sz="900" b="1" i="0" u="none" strike="noStrike" dirty="0" smtClean="0">
                          <a:solidFill>
                            <a:srgbClr val="000000"/>
                          </a:solidFill>
                          <a:effectLst/>
                          <a:latin typeface="Tahoma" panose="020B0604030504040204" pitchFamily="34" charset="0"/>
                        </a:rPr>
                        <a:t>43 </a:t>
                      </a:r>
                      <a:r>
                        <a:rPr lang="pt-BR" sz="900" b="1" i="0" u="none" strike="noStrike" dirty="0">
                          <a:solidFill>
                            <a:srgbClr val="000000"/>
                          </a:solidFill>
                          <a:effectLst/>
                          <a:latin typeface="Tahoma" panose="020B0604030504040204" pitchFamily="34" charset="0"/>
                        </a:rPr>
                        <a:t>Municípios </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72%</a:t>
                      </a:r>
                      <a:endParaRPr lang="pt-BR" sz="900" b="1" i="0" u="none" strike="noStrike" dirty="0">
                        <a:solidFill>
                          <a:srgbClr val="000000"/>
                        </a:solidFill>
                        <a:effectLst/>
                        <a:latin typeface="Tahoma" panose="020B0604030504040204" pitchFamily="34" charset="0"/>
                      </a:endParaRP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72%</a:t>
                      </a:r>
                      <a:endParaRPr lang="pt-BR" sz="900" b="1" i="0" u="none" strike="noStrike" dirty="0">
                        <a:solidFill>
                          <a:srgbClr val="000000"/>
                        </a:solidFill>
                        <a:effectLst/>
                        <a:latin typeface="Tahoma" panose="020B0604030504040204" pitchFamily="34" charset="0"/>
                      </a:endParaRPr>
                    </a:p>
                  </a:txBody>
                  <a:tcPr marL="5286" marR="5286" marT="528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44205937"/>
                  </a:ext>
                </a:extLst>
              </a:tr>
            </a:tbl>
          </a:graphicData>
        </a:graphic>
      </p:graphicFrame>
      <p:sp>
        <p:nvSpPr>
          <p:cNvPr id="3" name="Retângulo 2"/>
          <p:cNvSpPr/>
          <p:nvPr/>
        </p:nvSpPr>
        <p:spPr>
          <a:xfrm>
            <a:off x="136961" y="2796984"/>
            <a:ext cx="8732597" cy="1122615"/>
          </a:xfrm>
          <a:prstGeom prst="rect">
            <a:avLst/>
          </a:prstGeom>
        </p:spPr>
        <p:txBody>
          <a:bodyPr wrap="square">
            <a:spAutoFit/>
          </a:bodyPr>
          <a:lstStyle/>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Os produtos que alimentam esse indicador foram: Projeto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Fosfato da Bacia Potiguar - 2 munícipios; Mapa favorabilidade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Lineamento </a:t>
            </a:r>
            <a:r>
              <a:rPr lang="pt-B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Tocantizinho</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leste - 2 municípios;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Mapa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Favorabilidade Cobre SE </a:t>
            </a:r>
            <a:r>
              <a:rPr lang="pt-B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Cráton</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Amazônico - 39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e IRM Agrominerais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RS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Grupo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Serra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Geral - 387 municípios.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Dos 4 produtos entregues, o informe de </a:t>
            </a:r>
            <a:r>
              <a:rPr lang="pt-BR" sz="1200" dirty="0" err="1">
                <a:solidFill>
                  <a:srgbClr val="000000"/>
                </a:solidFill>
                <a:latin typeface="Tahoma" panose="020B0604030504040204" pitchFamily="34" charset="0"/>
                <a:ea typeface="Tahoma" panose="020B0604030504040204" pitchFamily="34" charset="0"/>
                <a:cs typeface="Tahoma" panose="020B0604030504040204" pitchFamily="34" charset="0"/>
              </a:rPr>
              <a:t>Agrominerais</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Serra Geral com 387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não foi contabilizado por ter sido trabalhado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em escala regional (1:750K), assim não detalhada para 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municípios, os demais foram trabalhados em escala de 1:250K ou maior. </a:t>
            </a:r>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984087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9023" t="2081" r="752" b="1398"/>
          <a:stretch/>
        </p:blipFill>
        <p:spPr bwMode="auto">
          <a:xfrm>
            <a:off x="-1" y="-94456"/>
            <a:ext cx="9144001"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4" y="-94456"/>
            <a:ext cx="9205184"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ChangeArrowheads="1"/>
          </p:cNvSpPr>
          <p:nvPr/>
        </p:nvSpPr>
        <p:spPr bwMode="auto">
          <a:xfrm>
            <a:off x="2987675" y="1833563"/>
            <a:ext cx="3851275"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pt-BR" altLang="en-US" sz="3000" b="1" dirty="0">
                <a:solidFill>
                  <a:srgbClr val="FFFFFF"/>
                </a:solidFill>
                <a:latin typeface="Tahoma" panose="020B0604030504040204" pitchFamily="34" charset="0"/>
              </a:rPr>
              <a:t>PRESIDÊNCIA</a:t>
            </a:r>
          </a:p>
          <a:p>
            <a:pPr algn="ctr">
              <a:lnSpc>
                <a:spcPct val="100000"/>
              </a:lnSpc>
            </a:pPr>
            <a:r>
              <a:rPr lang="pt-BR" altLang="en-US" sz="3000" b="1" dirty="0">
                <a:solidFill>
                  <a:srgbClr val="FFFFFF"/>
                </a:solidFill>
                <a:latin typeface="Tahoma" panose="020B0604030504040204" pitchFamily="34" charset="0"/>
              </a:rPr>
              <a:t>PR</a:t>
            </a:r>
          </a:p>
          <a:p>
            <a:pPr>
              <a:lnSpc>
                <a:spcPct val="100000"/>
              </a:lnSpc>
            </a:pPr>
            <a:endParaRPr lang="pt-BR" altLang="en-US" sz="3000" b="1" dirty="0">
              <a:solidFill>
                <a:srgbClr val="FFFFFF"/>
              </a:solidFill>
              <a:latin typeface="Tahoma" panose="020B0604030504040204" pitchFamily="34" charset="0"/>
            </a:endParaRPr>
          </a:p>
        </p:txBody>
      </p:sp>
      <p:pic>
        <p:nvPicPr>
          <p:cNvPr id="225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6950"/>
            <a:ext cx="9144000" cy="37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
            <a:ext cx="9144793" cy="5175266"/>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RH E TI</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81767"/>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1439510831"/>
              </p:ext>
            </p:extLst>
          </p:nvPr>
        </p:nvGraphicFramePr>
        <p:xfrm>
          <a:off x="304800" y="987798"/>
          <a:ext cx="8607185" cy="1174591"/>
        </p:xfrm>
        <a:graphic>
          <a:graphicData uri="http://schemas.openxmlformats.org/drawingml/2006/table">
            <a:tbl>
              <a:tblPr/>
              <a:tblGrid>
                <a:gridCol w="1766302">
                  <a:extLst>
                    <a:ext uri="{9D8B030D-6E8A-4147-A177-3AD203B41FA5}">
                      <a16:colId xmlns:a16="http://schemas.microsoft.com/office/drawing/2014/main" val="2107178613"/>
                    </a:ext>
                  </a:extLst>
                </a:gridCol>
                <a:gridCol w="2238576">
                  <a:extLst>
                    <a:ext uri="{9D8B030D-6E8A-4147-A177-3AD203B41FA5}">
                      <a16:colId xmlns:a16="http://schemas.microsoft.com/office/drawing/2014/main" val="1341038490"/>
                    </a:ext>
                  </a:extLst>
                </a:gridCol>
                <a:gridCol w="878431">
                  <a:extLst>
                    <a:ext uri="{9D8B030D-6E8A-4147-A177-3AD203B41FA5}">
                      <a16:colId xmlns:a16="http://schemas.microsoft.com/office/drawing/2014/main" val="1640250643"/>
                    </a:ext>
                  </a:extLst>
                </a:gridCol>
                <a:gridCol w="935103">
                  <a:extLst>
                    <a:ext uri="{9D8B030D-6E8A-4147-A177-3AD203B41FA5}">
                      <a16:colId xmlns:a16="http://schemas.microsoft.com/office/drawing/2014/main" val="1637368053"/>
                    </a:ext>
                  </a:extLst>
                </a:gridCol>
                <a:gridCol w="850091">
                  <a:extLst>
                    <a:ext uri="{9D8B030D-6E8A-4147-A177-3AD203B41FA5}">
                      <a16:colId xmlns:a16="http://schemas.microsoft.com/office/drawing/2014/main" val="1527135839"/>
                    </a:ext>
                  </a:extLst>
                </a:gridCol>
                <a:gridCol w="680073">
                  <a:extLst>
                    <a:ext uri="{9D8B030D-6E8A-4147-A177-3AD203B41FA5}">
                      <a16:colId xmlns:a16="http://schemas.microsoft.com/office/drawing/2014/main" val="1826668082"/>
                    </a:ext>
                  </a:extLst>
                </a:gridCol>
                <a:gridCol w="642291">
                  <a:extLst>
                    <a:ext uri="{9D8B030D-6E8A-4147-A177-3AD203B41FA5}">
                      <a16:colId xmlns:a16="http://schemas.microsoft.com/office/drawing/2014/main" val="2242670325"/>
                    </a:ext>
                  </a:extLst>
                </a:gridCol>
                <a:gridCol w="616318">
                  <a:extLst>
                    <a:ext uri="{9D8B030D-6E8A-4147-A177-3AD203B41FA5}">
                      <a16:colId xmlns:a16="http://schemas.microsoft.com/office/drawing/2014/main" val="407984247"/>
                    </a:ext>
                  </a:extLst>
                </a:gridCol>
              </a:tblGrid>
              <a:tr h="464987">
                <a:tc>
                  <a:txBody>
                    <a:bodyPr/>
                    <a:lstStyle/>
                    <a:p>
                      <a:pPr algn="ctr" fontAlgn="ctr"/>
                      <a:r>
                        <a:rPr lang="pt-BR" sz="800" b="1" i="0" u="none" strike="noStrike" dirty="0">
                          <a:solidFill>
                            <a:srgbClr val="FFFFFF"/>
                          </a:solidFill>
                          <a:effectLst/>
                          <a:latin typeface="Tahoma" panose="020B0604030504040204" pitchFamily="34" charset="0"/>
                        </a:rPr>
                        <a:t>Indicador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800" b="1" i="0" u="none" strike="noStrike" dirty="0">
                          <a:solidFill>
                            <a:srgbClr val="FFFFFF"/>
                          </a:solidFill>
                          <a:effectLst/>
                          <a:latin typeface="Tahoma" panose="020B0604030504040204" pitchFamily="34" charset="0"/>
                        </a:rPr>
                        <a:t>Fórmula</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800" b="1" i="0" u="none" strike="noStrike" dirty="0">
                          <a:solidFill>
                            <a:srgbClr val="FFFFFF"/>
                          </a:solidFill>
                          <a:effectLst/>
                          <a:latin typeface="Tahoma" panose="020B0604030504040204" pitchFamily="34" charset="0"/>
                        </a:rPr>
                        <a:t>Resp. pelo Resultado (Supervisor)</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800" b="1" i="0" u="none" strike="noStrike">
                          <a:solidFill>
                            <a:srgbClr val="FFFFFF"/>
                          </a:solidFill>
                          <a:effectLst/>
                          <a:latin typeface="Tahoma" panose="020B0604030504040204" pitchFamily="34" charset="0"/>
                        </a:rPr>
                        <a:t>META 2021</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800" b="1" i="0" u="none" strike="noStrike">
                          <a:solidFill>
                            <a:srgbClr val="FFFFFF"/>
                          </a:solidFill>
                          <a:effectLst/>
                          <a:latin typeface="Tahoma" panose="020B0604030504040204" pitchFamily="34" charset="0"/>
                        </a:rPr>
                        <a:t>Execução</a:t>
                      </a:r>
                      <a:br>
                        <a:rPr lang="pt-BR" sz="800" b="1" i="0" u="none" strike="noStrike">
                          <a:solidFill>
                            <a:srgbClr val="FFFFFF"/>
                          </a:solidFill>
                          <a:effectLst/>
                          <a:latin typeface="Tahoma" panose="020B0604030504040204" pitchFamily="34" charset="0"/>
                        </a:rPr>
                      </a:br>
                      <a:r>
                        <a:rPr lang="pt-BR" sz="800" b="1" i="0" u="none" strike="noStrike">
                          <a:solidFill>
                            <a:srgbClr val="FFFFFF"/>
                          </a:solidFill>
                          <a:effectLst/>
                          <a:latin typeface="Tahoma" panose="020B0604030504040204" pitchFamily="34" charset="0"/>
                        </a:rPr>
                        <a:t> 4º Trimestre</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800" b="1" i="0" u="none" strike="noStrike" dirty="0">
                          <a:solidFill>
                            <a:srgbClr val="FFFFFF"/>
                          </a:solidFill>
                          <a:effectLst/>
                          <a:latin typeface="Tahoma" panose="020B0604030504040204" pitchFamily="34" charset="0"/>
                        </a:rPr>
                        <a:t>%</a:t>
                      </a:r>
                      <a:br>
                        <a:rPr lang="pt-BR" sz="800" b="1" i="0" u="none" strike="noStrike" dirty="0">
                          <a:solidFill>
                            <a:srgbClr val="FFFFFF"/>
                          </a:solidFill>
                          <a:effectLst/>
                          <a:latin typeface="Tahoma" panose="020B0604030504040204" pitchFamily="34" charset="0"/>
                        </a:rPr>
                      </a:br>
                      <a:r>
                        <a:rPr lang="pt-BR" sz="800" b="1" i="0" u="none" strike="noStrike" dirty="0" smtClean="0">
                          <a:solidFill>
                            <a:srgbClr val="FFFFFF"/>
                          </a:solidFill>
                          <a:effectLst/>
                          <a:latin typeface="Tahoma" panose="020B0604030504040204" pitchFamily="34" charset="0"/>
                        </a:rPr>
                        <a:t>Executada             </a:t>
                      </a:r>
                      <a:r>
                        <a:rPr lang="pt-BR" sz="800" b="1" i="0" u="none" strike="noStrike" dirty="0">
                          <a:solidFill>
                            <a:srgbClr val="FFFFFF"/>
                          </a:solidFill>
                          <a:effectLst/>
                          <a:latin typeface="Tahoma" panose="020B0604030504040204" pitchFamily="34" charset="0"/>
                        </a:rPr>
                        <a:t>( A )</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800" b="1" i="0" u="none" strike="noStrike" dirty="0">
                          <a:solidFill>
                            <a:srgbClr val="FFFFFF"/>
                          </a:solidFill>
                          <a:effectLst/>
                          <a:latin typeface="Tahoma" panose="020B0604030504040204" pitchFamily="34" charset="0"/>
                        </a:rPr>
                        <a:t>% </a:t>
                      </a:r>
                      <a:br>
                        <a:rPr lang="pt-BR" sz="800" b="1" i="0" u="none" strike="noStrike" dirty="0">
                          <a:solidFill>
                            <a:srgbClr val="FFFFFF"/>
                          </a:solidFill>
                          <a:effectLst/>
                          <a:latin typeface="Tahoma" panose="020B0604030504040204" pitchFamily="34" charset="0"/>
                        </a:rPr>
                      </a:br>
                      <a:r>
                        <a:rPr lang="pt-BR" sz="800" b="1" i="0" u="none" strike="noStrike" dirty="0" smtClean="0">
                          <a:solidFill>
                            <a:srgbClr val="FFFFFF"/>
                          </a:solidFill>
                          <a:effectLst/>
                          <a:latin typeface="Tahoma" panose="020B0604030504040204" pitchFamily="34" charset="0"/>
                        </a:rPr>
                        <a:t>Esperada  </a:t>
                      </a:r>
                      <a:r>
                        <a:rPr lang="pt-BR" sz="800" b="1" i="0" u="none" strike="noStrike" dirty="0">
                          <a:solidFill>
                            <a:srgbClr val="FFFFFF"/>
                          </a:solidFill>
                          <a:effectLst/>
                          <a:latin typeface="Tahoma" panose="020B0604030504040204" pitchFamily="34" charset="0"/>
                        </a:rPr>
                        <a:t/>
                      </a:r>
                      <a:br>
                        <a:rPr lang="pt-BR" sz="800" b="1" i="0" u="none" strike="noStrike" dirty="0">
                          <a:solidFill>
                            <a:srgbClr val="FFFFFF"/>
                          </a:solidFill>
                          <a:effectLst/>
                          <a:latin typeface="Tahoma" panose="020B0604030504040204" pitchFamily="34" charset="0"/>
                        </a:rPr>
                      </a:br>
                      <a:r>
                        <a:rPr lang="pt-BR" sz="800" b="1" i="0" u="none" strike="noStrike" dirty="0">
                          <a:solidFill>
                            <a:srgbClr val="FFFFFF"/>
                          </a:solidFill>
                          <a:effectLst/>
                          <a:latin typeface="Tahoma" panose="020B0604030504040204" pitchFamily="34" charset="0"/>
                        </a:rPr>
                        <a:t>(B)</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20019366"/>
                  </a:ext>
                </a:extLst>
              </a:tr>
              <a:tr h="709604">
                <a:tc>
                  <a:txBody>
                    <a:bodyPr/>
                    <a:lstStyle/>
                    <a:p>
                      <a:pPr algn="ctr" fontAlgn="ctr"/>
                      <a:r>
                        <a:rPr lang="pt-BR" sz="800" b="1" i="0" u="none" strike="noStrike" dirty="0">
                          <a:solidFill>
                            <a:srgbClr val="000000"/>
                          </a:solidFill>
                          <a:effectLst/>
                          <a:latin typeface="Tahoma" panose="020B0604030504040204" pitchFamily="34" charset="0"/>
                        </a:rPr>
                        <a:t>Índice Geral de Governança</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800" b="1" i="0" u="none" strike="noStrike" dirty="0">
                          <a:solidFill>
                            <a:srgbClr val="000000"/>
                          </a:solidFill>
                          <a:effectLst/>
                          <a:latin typeface="Tahoma" panose="020B0604030504040204" pitchFamily="34" charset="0"/>
                        </a:rPr>
                        <a:t>IGG = ((Gestão de Riscos e Integridade x Peso 4) + (Controles Internos e Compliance x Peso 3) + (Transparência e </a:t>
                      </a:r>
                      <a:r>
                        <a:rPr lang="pt-BR" sz="800" b="1" i="0" u="none" strike="noStrike" dirty="0" err="1">
                          <a:solidFill>
                            <a:srgbClr val="000000"/>
                          </a:solidFill>
                          <a:effectLst/>
                          <a:latin typeface="Tahoma" panose="020B0604030504040204" pitchFamily="34" charset="0"/>
                        </a:rPr>
                        <a:t>Accoutability</a:t>
                      </a:r>
                      <a:r>
                        <a:rPr lang="pt-BR" sz="800" b="1" i="0" u="none" strike="noStrike" dirty="0">
                          <a:solidFill>
                            <a:srgbClr val="000000"/>
                          </a:solidFill>
                          <a:effectLst/>
                          <a:latin typeface="Tahoma" panose="020B0604030504040204" pitchFamily="34" charset="0"/>
                        </a:rPr>
                        <a:t> x Peso 3)) / 10 </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800" b="1" i="0" u="none" strike="noStrike" dirty="0">
                          <a:effectLst/>
                          <a:latin typeface="Tahoma" panose="020B0604030504040204" pitchFamily="34" charset="0"/>
                        </a:rPr>
                        <a:t>Governança</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800" b="1" i="0" u="none" strike="noStrike" dirty="0">
                          <a:solidFill>
                            <a:srgbClr val="000000"/>
                          </a:solidFill>
                          <a:effectLst/>
                          <a:latin typeface="Tahoma" panose="020B0604030504040204" pitchFamily="34" charset="0"/>
                        </a:rPr>
                        <a:t>Nível 9 (10 pontos)</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800" b="1" i="0" u="none" strike="noStrike" dirty="0">
                          <a:effectLst/>
                          <a:latin typeface="Tahoma" panose="020B0604030504040204" pitchFamily="34" charset="0"/>
                        </a:rPr>
                        <a:t>9,8 Pontos</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800" b="1" i="0" u="none" strike="noStrike" dirty="0">
                          <a:effectLst/>
                          <a:latin typeface="Tahoma" panose="020B0604030504040204" pitchFamily="34" charset="0"/>
                        </a:rPr>
                        <a:t>98%</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800" b="1" i="0" u="none" strike="noStrike" dirty="0">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98%</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26977832"/>
                  </a:ext>
                </a:extLst>
              </a:tr>
            </a:tbl>
          </a:graphicData>
        </a:graphic>
      </p:graphicFrame>
      <p:sp>
        <p:nvSpPr>
          <p:cNvPr id="4" name="Retângulo 3"/>
          <p:cNvSpPr/>
          <p:nvPr/>
        </p:nvSpPr>
        <p:spPr>
          <a:xfrm>
            <a:off x="300318" y="2196079"/>
            <a:ext cx="8607185" cy="2453557"/>
          </a:xfrm>
          <a:prstGeom prst="rect">
            <a:avLst/>
          </a:prstGeom>
        </p:spPr>
        <p:txBody>
          <a:bodyPr wrap="square">
            <a:spAutoFit/>
          </a:bodyPr>
          <a:lstStyle/>
          <a:p>
            <a:pPr lvl="0" algn="just"/>
            <a:r>
              <a:rPr lang="pt-BR" sz="11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O indicador está formatado de acordo com os critérios de avaliação do TCU. Portanto, o resultado não representa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fielmente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 apuração do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indicador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IG-SEST</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cujo resultado pontuou a empresa em última colocação no ranking das estatais. </a:t>
            </a:r>
            <a:endPar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100" u="sng" dirty="0">
                <a:solidFill>
                  <a:srgbClr val="000000"/>
                </a:solidFill>
                <a:latin typeface="Tahoma" panose="020B0604030504040204" pitchFamily="34" charset="0"/>
                <a:ea typeface="Tahoma" panose="020B0604030504040204" pitchFamily="34" charset="0"/>
                <a:cs typeface="Tahoma" panose="020B0604030504040204" pitchFamily="34" charset="0"/>
              </a:rPr>
              <a:t>Análise de tendência</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 Para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cumprimento da meta proposta se faz necessário atender as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ações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definidas por dimensão de avaliação do TCU IGG 2021.</a:t>
            </a:r>
          </a:p>
          <a:p>
            <a:pPr lvl="0" algn="just"/>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1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Não se chegou à nota máxima devido a implantação de 90%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nas iniciativas:</a:t>
            </a:r>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2.1</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Implantação de Controles Internos para os riscos identificados no mapa de riscos (altos ou críticos)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3.2</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Definir diretrizes para gestão de riscos de tecnologia da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informação.</a:t>
            </a:r>
          </a:p>
          <a:p>
            <a:pPr lvl="0" algn="just"/>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1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Estratégia </a:t>
            </a:r>
            <a:r>
              <a:rPr lang="pt-BR" sz="1100" u="sng" dirty="0">
                <a:solidFill>
                  <a:srgbClr val="000000"/>
                </a:solidFill>
                <a:latin typeface="Tahoma" panose="020B0604030504040204" pitchFamily="34" charset="0"/>
                <a:ea typeface="Tahoma" panose="020B0604030504040204" pitchFamily="34" charset="0"/>
                <a:cs typeface="Tahoma" panose="020B0604030504040204" pitchFamily="34" charset="0"/>
              </a:rPr>
              <a:t>da correção de rumo</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lvl="0" indent="-171450" algn="just">
              <a:buFont typeface="Arial" panose="020B0604020202020204" pitchFamily="34" charset="0"/>
              <a:buChar char="•"/>
            </a:pP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Adotar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as ações necessárias para a implantação dos itens de avaliação definidos pelo TCU no ciclo IGG 2021. Conclusão dos Relatórios de Gestão de Riscos Estratégicos para implantação dos controles adequados, necessários à mitigação dos riscos, visando garantir a realização dos objetivos estratégicos da Empresa</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171450" lvl="0" indent="-171450" algn="just">
              <a:buFont typeface="Arial" panose="020B0604020202020204" pitchFamily="34" charset="0"/>
              <a:buChar char="•"/>
            </a:pP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Promover discussão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interna para definir ações para alinhamento com TCU e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IG- SEST.</a:t>
            </a: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338334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
            <a:ext cx="9144793" cy="5175266"/>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PROCESSOS</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81767"/>
            <a:ext cx="91779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2594172278"/>
              </p:ext>
            </p:extLst>
          </p:nvPr>
        </p:nvGraphicFramePr>
        <p:xfrm>
          <a:off x="6934200" y="200480"/>
          <a:ext cx="2057400" cy="695664"/>
        </p:xfrm>
        <a:graphic>
          <a:graphicData uri="http://schemas.openxmlformats.org/drawingml/2006/table">
            <a:tbl>
              <a:tblPr/>
              <a:tblGrid>
                <a:gridCol w="597694">
                  <a:extLst>
                    <a:ext uri="{9D8B030D-6E8A-4147-A177-3AD203B41FA5}">
                      <a16:colId xmlns:a16="http://schemas.microsoft.com/office/drawing/2014/main" val="3949887099"/>
                    </a:ext>
                  </a:extLst>
                </a:gridCol>
                <a:gridCol w="1092209">
                  <a:extLst>
                    <a:ext uri="{9D8B030D-6E8A-4147-A177-3AD203B41FA5}">
                      <a16:colId xmlns:a16="http://schemas.microsoft.com/office/drawing/2014/main" val="2891946436"/>
                    </a:ext>
                  </a:extLst>
                </a:gridCol>
                <a:gridCol w="367497">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332935835"/>
              </p:ext>
            </p:extLst>
          </p:nvPr>
        </p:nvGraphicFramePr>
        <p:xfrm>
          <a:off x="304800" y="987797"/>
          <a:ext cx="8686800" cy="3154176"/>
        </p:xfrm>
        <a:graphic>
          <a:graphicData uri="http://schemas.openxmlformats.org/drawingml/2006/table">
            <a:tbl>
              <a:tblPr/>
              <a:tblGrid>
                <a:gridCol w="1782640">
                  <a:extLst>
                    <a:ext uri="{9D8B030D-6E8A-4147-A177-3AD203B41FA5}">
                      <a16:colId xmlns:a16="http://schemas.microsoft.com/office/drawing/2014/main" val="2107178613"/>
                    </a:ext>
                  </a:extLst>
                </a:gridCol>
                <a:gridCol w="2259282">
                  <a:extLst>
                    <a:ext uri="{9D8B030D-6E8A-4147-A177-3AD203B41FA5}">
                      <a16:colId xmlns:a16="http://schemas.microsoft.com/office/drawing/2014/main" val="1341038490"/>
                    </a:ext>
                  </a:extLst>
                </a:gridCol>
                <a:gridCol w="886556">
                  <a:extLst>
                    <a:ext uri="{9D8B030D-6E8A-4147-A177-3AD203B41FA5}">
                      <a16:colId xmlns:a16="http://schemas.microsoft.com/office/drawing/2014/main" val="1640250643"/>
                    </a:ext>
                  </a:extLst>
                </a:gridCol>
                <a:gridCol w="943753">
                  <a:extLst>
                    <a:ext uri="{9D8B030D-6E8A-4147-A177-3AD203B41FA5}">
                      <a16:colId xmlns:a16="http://schemas.microsoft.com/office/drawing/2014/main" val="1637368053"/>
                    </a:ext>
                  </a:extLst>
                </a:gridCol>
                <a:gridCol w="857954">
                  <a:extLst>
                    <a:ext uri="{9D8B030D-6E8A-4147-A177-3AD203B41FA5}">
                      <a16:colId xmlns:a16="http://schemas.microsoft.com/office/drawing/2014/main" val="1527135839"/>
                    </a:ext>
                  </a:extLst>
                </a:gridCol>
                <a:gridCol w="686364">
                  <a:extLst>
                    <a:ext uri="{9D8B030D-6E8A-4147-A177-3AD203B41FA5}">
                      <a16:colId xmlns:a16="http://schemas.microsoft.com/office/drawing/2014/main" val="1826668082"/>
                    </a:ext>
                  </a:extLst>
                </a:gridCol>
                <a:gridCol w="648232">
                  <a:extLst>
                    <a:ext uri="{9D8B030D-6E8A-4147-A177-3AD203B41FA5}">
                      <a16:colId xmlns:a16="http://schemas.microsoft.com/office/drawing/2014/main" val="2242670325"/>
                    </a:ext>
                  </a:extLst>
                </a:gridCol>
                <a:gridCol w="622019">
                  <a:extLst>
                    <a:ext uri="{9D8B030D-6E8A-4147-A177-3AD203B41FA5}">
                      <a16:colId xmlns:a16="http://schemas.microsoft.com/office/drawing/2014/main" val="407984247"/>
                    </a:ext>
                  </a:extLst>
                </a:gridCol>
              </a:tblGrid>
              <a:tr h="473596">
                <a:tc>
                  <a:txBody>
                    <a:bodyPr/>
                    <a:lstStyle/>
                    <a:p>
                      <a:pPr algn="ctr" fontAlgn="ctr"/>
                      <a:r>
                        <a:rPr lang="pt-BR" sz="900" b="1" i="0" u="none" strike="noStrike">
                          <a:solidFill>
                            <a:srgbClr val="FFFFFF"/>
                          </a:solidFill>
                          <a:effectLst/>
                          <a:latin typeface="Tahoma" panose="020B0604030504040204" pitchFamily="34" charset="0"/>
                        </a:rPr>
                        <a:t>Indicador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320019366"/>
                  </a:ext>
                </a:extLst>
              </a:tr>
              <a:tr h="670145">
                <a:tc>
                  <a:txBody>
                    <a:bodyPr/>
                    <a:lstStyle/>
                    <a:p>
                      <a:pPr algn="ctr" fontAlgn="ctr"/>
                      <a:r>
                        <a:rPr lang="pt-BR" sz="900" b="1" i="0" u="none" strike="noStrike" dirty="0">
                          <a:solidFill>
                            <a:srgbClr val="000000"/>
                          </a:solidFill>
                          <a:effectLst/>
                          <a:latin typeface="Tahoma" panose="020B0604030504040204" pitchFamily="34" charset="0"/>
                        </a:rPr>
                        <a:t>Termos de Cooperação Técnico-Científica assinados referentes à projetos de P,D&amp;I</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termos assinados</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CEDES</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3 Termos de Cooperação</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effectLst/>
                          <a:latin typeface="Tahoma" panose="020B0604030504040204" pitchFamily="34" charset="0"/>
                        </a:rPr>
                        <a:t>4 Termos de Cooperação</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133%</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100%</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133%</a:t>
                      </a:r>
                    </a:p>
                  </a:txBody>
                  <a:tcPr marL="3011" marR="3011" marT="30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95796465"/>
                  </a:ext>
                </a:extLst>
              </a:tr>
              <a:tr h="670145">
                <a:tc>
                  <a:txBody>
                    <a:bodyPr/>
                    <a:lstStyle/>
                    <a:p>
                      <a:pPr algn="ctr" fontAlgn="ctr"/>
                      <a:r>
                        <a:rPr lang="pt-BR" sz="900" b="1" i="0" u="none" strike="noStrike" dirty="0">
                          <a:solidFill>
                            <a:srgbClr val="000000"/>
                          </a:solidFill>
                          <a:effectLst/>
                          <a:latin typeface="Tahoma" panose="020B0604030504040204" pitchFamily="34" charset="0"/>
                        </a:rPr>
                        <a:t>Índice de desempenho dos projetos de Cooperação Internacional</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média de desempenho dos projetos de Cooperação Internacional</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ASSUNI</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93%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93%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93%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91425455"/>
                  </a:ext>
                </a:extLst>
              </a:tr>
              <a:tr h="670145">
                <a:tc>
                  <a:txBody>
                    <a:bodyPr/>
                    <a:lstStyle/>
                    <a:p>
                      <a:pPr algn="ctr" fontAlgn="ctr"/>
                      <a:r>
                        <a:rPr lang="pt-BR" sz="900" b="1" i="0" u="none" strike="noStrike" dirty="0">
                          <a:solidFill>
                            <a:srgbClr val="000000"/>
                          </a:solidFill>
                          <a:effectLst/>
                          <a:latin typeface="Tahoma" panose="020B0604030504040204" pitchFamily="34" charset="0"/>
                        </a:rPr>
                        <a:t> Índice de Satisfação com os produtos do SGB/CPRM</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ISU = [ (PUE + PUL+ PUO) / NR ] * 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effectLst/>
                          <a:latin typeface="Tahoma" panose="020B0604030504040204" pitchFamily="34" charset="0"/>
                        </a:rPr>
                        <a:t>OUVIDORIA</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68%</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73%</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73%</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68%</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107%</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081464"/>
                  </a:ext>
                </a:extLst>
              </a:tr>
              <a:tr h="670145">
                <a:tc>
                  <a:txBody>
                    <a:bodyPr/>
                    <a:lstStyle/>
                    <a:p>
                      <a:pPr algn="ctr" fontAlgn="ctr"/>
                      <a:r>
                        <a:rPr lang="pt-BR" sz="900" b="1" i="0" u="none" strike="noStrike" dirty="0">
                          <a:solidFill>
                            <a:srgbClr val="000000"/>
                          </a:solidFill>
                          <a:effectLst/>
                          <a:latin typeface="Tahoma" panose="020B0604030504040204" pitchFamily="34" charset="0"/>
                        </a:rPr>
                        <a:t>Índice de alcance dos indicadores finalísticos do SGB/CPRM</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média de realização dos indicadores finalísticos</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effectLst/>
                          <a:latin typeface="Tahoma" panose="020B0604030504040204" pitchFamily="34" charset="0"/>
                        </a:rPr>
                        <a:t>SUPLAN</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effectLst/>
                          <a:latin typeface="Tahoma" panose="020B0604030504040204" pitchFamily="34" charset="0"/>
                        </a:rPr>
                        <a:t>96%</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96%</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96%</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01414006"/>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572682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
            <a:ext cx="9144793" cy="5175266"/>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957967"/>
            <a:ext cx="91779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880544049"/>
              </p:ext>
            </p:extLst>
          </p:nvPr>
        </p:nvGraphicFramePr>
        <p:xfrm>
          <a:off x="304800" y="987797"/>
          <a:ext cx="8607185" cy="1150824"/>
        </p:xfrm>
        <a:graphic>
          <a:graphicData uri="http://schemas.openxmlformats.org/drawingml/2006/table">
            <a:tbl>
              <a:tblPr/>
              <a:tblGrid>
                <a:gridCol w="1766302">
                  <a:extLst>
                    <a:ext uri="{9D8B030D-6E8A-4147-A177-3AD203B41FA5}">
                      <a16:colId xmlns:a16="http://schemas.microsoft.com/office/drawing/2014/main" val="2107178613"/>
                    </a:ext>
                  </a:extLst>
                </a:gridCol>
                <a:gridCol w="2238576">
                  <a:extLst>
                    <a:ext uri="{9D8B030D-6E8A-4147-A177-3AD203B41FA5}">
                      <a16:colId xmlns:a16="http://schemas.microsoft.com/office/drawing/2014/main" val="1341038490"/>
                    </a:ext>
                  </a:extLst>
                </a:gridCol>
                <a:gridCol w="878431">
                  <a:extLst>
                    <a:ext uri="{9D8B030D-6E8A-4147-A177-3AD203B41FA5}">
                      <a16:colId xmlns:a16="http://schemas.microsoft.com/office/drawing/2014/main" val="1640250643"/>
                    </a:ext>
                  </a:extLst>
                </a:gridCol>
                <a:gridCol w="935103">
                  <a:extLst>
                    <a:ext uri="{9D8B030D-6E8A-4147-A177-3AD203B41FA5}">
                      <a16:colId xmlns:a16="http://schemas.microsoft.com/office/drawing/2014/main" val="1637368053"/>
                    </a:ext>
                  </a:extLst>
                </a:gridCol>
                <a:gridCol w="850091">
                  <a:extLst>
                    <a:ext uri="{9D8B030D-6E8A-4147-A177-3AD203B41FA5}">
                      <a16:colId xmlns:a16="http://schemas.microsoft.com/office/drawing/2014/main" val="1527135839"/>
                    </a:ext>
                  </a:extLst>
                </a:gridCol>
                <a:gridCol w="680073">
                  <a:extLst>
                    <a:ext uri="{9D8B030D-6E8A-4147-A177-3AD203B41FA5}">
                      <a16:colId xmlns:a16="http://schemas.microsoft.com/office/drawing/2014/main" val="1826668082"/>
                    </a:ext>
                  </a:extLst>
                </a:gridCol>
                <a:gridCol w="642291">
                  <a:extLst>
                    <a:ext uri="{9D8B030D-6E8A-4147-A177-3AD203B41FA5}">
                      <a16:colId xmlns:a16="http://schemas.microsoft.com/office/drawing/2014/main" val="2242670325"/>
                    </a:ext>
                  </a:extLst>
                </a:gridCol>
                <a:gridCol w="616318">
                  <a:extLst>
                    <a:ext uri="{9D8B030D-6E8A-4147-A177-3AD203B41FA5}">
                      <a16:colId xmlns:a16="http://schemas.microsoft.com/office/drawing/2014/main" val="407984247"/>
                    </a:ext>
                  </a:extLst>
                </a:gridCol>
              </a:tblGrid>
              <a:tr h="476529">
                <a:tc>
                  <a:txBody>
                    <a:bodyPr/>
                    <a:lstStyle/>
                    <a:p>
                      <a:pPr algn="ctr" fontAlgn="ctr"/>
                      <a:r>
                        <a:rPr lang="pt-BR" sz="900" b="1" i="0" u="none" strike="noStrike">
                          <a:solidFill>
                            <a:srgbClr val="FFFFFF"/>
                          </a:solidFill>
                          <a:effectLst/>
                          <a:latin typeface="Tahoma" panose="020B0604030504040204" pitchFamily="34" charset="0"/>
                        </a:rPr>
                        <a:t>Indicador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20019366"/>
                  </a:ext>
                </a:extLst>
              </a:tr>
              <a:tr h="674295">
                <a:tc>
                  <a:txBody>
                    <a:bodyPr/>
                    <a:lstStyle/>
                    <a:p>
                      <a:pPr algn="ctr" fontAlgn="ctr"/>
                      <a:r>
                        <a:rPr lang="pt-BR" sz="900" b="1" i="0" u="none" strike="noStrike">
                          <a:solidFill>
                            <a:srgbClr val="000000"/>
                          </a:solidFill>
                          <a:effectLst/>
                          <a:latin typeface="Tahoma" panose="020B0604030504040204" pitchFamily="34" charset="0"/>
                        </a:rPr>
                        <a:t>Termos de Cooperação Técnico-Científica assinados referentes à projetos de P,D&amp;I</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termos assinados</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CEDES</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3 Termos de Cooperação</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4 Termos de Cooperação</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133%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133%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011307286"/>
                  </a:ext>
                </a:extLst>
              </a:tr>
            </a:tbl>
          </a:graphicData>
        </a:graphic>
      </p:graphicFrame>
      <p:sp>
        <p:nvSpPr>
          <p:cNvPr id="4" name="Retângulo 3"/>
          <p:cNvSpPr/>
          <p:nvPr/>
        </p:nvSpPr>
        <p:spPr>
          <a:xfrm>
            <a:off x="304800" y="2230274"/>
            <a:ext cx="8607185" cy="1637756"/>
          </a:xfrm>
          <a:prstGeom prst="rect">
            <a:avLst/>
          </a:prstGeom>
        </p:spPr>
        <p:txBody>
          <a:bodyPr wrap="square">
            <a:spAutoFit/>
          </a:bodyPr>
          <a:lstStyle/>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04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Termos de Acordo de Cooperação Técnica assinados com Vale,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UnB, ADIMB e Nexa. </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As negociações para assinatura do Termos de Cooperação Técnica iniciaram ainda em 2020. O desvio positivo deve-se principalmente às negociações que foram efetuadas nos últimos três anos e retratam uma demanda reprimida desse período.</a:t>
            </a: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Registro das melhores práticas</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Alinhamento com DICONT e elaboração de checklist específico para os acordos 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cooperação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técnica com CEDES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alocação de analista na COJUR para análise das demandas CEDES com objetivo de reduzir o tempo de tramitação dos processos nestes setores.</a:t>
            </a: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200463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
            <a:ext cx="9144793" cy="5239544"/>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42" y="4949538"/>
            <a:ext cx="91779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4259984260"/>
              </p:ext>
            </p:extLst>
          </p:nvPr>
        </p:nvGraphicFramePr>
        <p:xfrm>
          <a:off x="304800" y="979573"/>
          <a:ext cx="8607185" cy="1150824"/>
        </p:xfrm>
        <a:graphic>
          <a:graphicData uri="http://schemas.openxmlformats.org/drawingml/2006/table">
            <a:tbl>
              <a:tblPr/>
              <a:tblGrid>
                <a:gridCol w="1766302">
                  <a:extLst>
                    <a:ext uri="{9D8B030D-6E8A-4147-A177-3AD203B41FA5}">
                      <a16:colId xmlns:a16="http://schemas.microsoft.com/office/drawing/2014/main" val="2107178613"/>
                    </a:ext>
                  </a:extLst>
                </a:gridCol>
                <a:gridCol w="2238576">
                  <a:extLst>
                    <a:ext uri="{9D8B030D-6E8A-4147-A177-3AD203B41FA5}">
                      <a16:colId xmlns:a16="http://schemas.microsoft.com/office/drawing/2014/main" val="1341038490"/>
                    </a:ext>
                  </a:extLst>
                </a:gridCol>
                <a:gridCol w="878431">
                  <a:extLst>
                    <a:ext uri="{9D8B030D-6E8A-4147-A177-3AD203B41FA5}">
                      <a16:colId xmlns:a16="http://schemas.microsoft.com/office/drawing/2014/main" val="1640250643"/>
                    </a:ext>
                  </a:extLst>
                </a:gridCol>
                <a:gridCol w="935103">
                  <a:extLst>
                    <a:ext uri="{9D8B030D-6E8A-4147-A177-3AD203B41FA5}">
                      <a16:colId xmlns:a16="http://schemas.microsoft.com/office/drawing/2014/main" val="1637368053"/>
                    </a:ext>
                  </a:extLst>
                </a:gridCol>
                <a:gridCol w="850091">
                  <a:extLst>
                    <a:ext uri="{9D8B030D-6E8A-4147-A177-3AD203B41FA5}">
                      <a16:colId xmlns:a16="http://schemas.microsoft.com/office/drawing/2014/main" val="1527135839"/>
                    </a:ext>
                  </a:extLst>
                </a:gridCol>
                <a:gridCol w="680073">
                  <a:extLst>
                    <a:ext uri="{9D8B030D-6E8A-4147-A177-3AD203B41FA5}">
                      <a16:colId xmlns:a16="http://schemas.microsoft.com/office/drawing/2014/main" val="1826668082"/>
                    </a:ext>
                  </a:extLst>
                </a:gridCol>
                <a:gridCol w="642291">
                  <a:extLst>
                    <a:ext uri="{9D8B030D-6E8A-4147-A177-3AD203B41FA5}">
                      <a16:colId xmlns:a16="http://schemas.microsoft.com/office/drawing/2014/main" val="2242670325"/>
                    </a:ext>
                  </a:extLst>
                </a:gridCol>
                <a:gridCol w="616318">
                  <a:extLst>
                    <a:ext uri="{9D8B030D-6E8A-4147-A177-3AD203B41FA5}">
                      <a16:colId xmlns:a16="http://schemas.microsoft.com/office/drawing/2014/main" val="407984247"/>
                    </a:ext>
                  </a:extLst>
                </a:gridCol>
              </a:tblGrid>
              <a:tr h="476529">
                <a:tc>
                  <a:txBody>
                    <a:bodyPr/>
                    <a:lstStyle/>
                    <a:p>
                      <a:pPr algn="ctr" fontAlgn="ctr"/>
                      <a:r>
                        <a:rPr lang="pt-BR" sz="900" b="1" i="0" u="none" strike="noStrike">
                          <a:solidFill>
                            <a:srgbClr val="FFFFFF"/>
                          </a:solidFill>
                          <a:effectLst/>
                          <a:latin typeface="Tahoma" panose="020B0604030504040204" pitchFamily="34" charset="0"/>
                        </a:rPr>
                        <a:t>Indicador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20019366"/>
                  </a:ext>
                </a:extLst>
              </a:tr>
              <a:tr h="674295">
                <a:tc>
                  <a:txBody>
                    <a:bodyPr/>
                    <a:lstStyle/>
                    <a:p>
                      <a:pPr algn="ctr" fontAlgn="ctr"/>
                      <a:r>
                        <a:rPr lang="pt-BR" sz="900" b="1" i="0" u="none" strike="noStrike" dirty="0">
                          <a:solidFill>
                            <a:srgbClr val="000000"/>
                          </a:solidFill>
                          <a:effectLst/>
                          <a:latin typeface="Tahoma" panose="020B0604030504040204" pitchFamily="34" charset="0"/>
                        </a:rPr>
                        <a:t>Índice de desempenho dos projetos de Cooperação Internacional</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média de desempenho dos projetos de Cooperação Internacional</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ASSUNI</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93%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93%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93%</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91425455"/>
                  </a:ext>
                </a:extLst>
              </a:tr>
            </a:tbl>
          </a:graphicData>
        </a:graphic>
      </p:graphicFrame>
      <p:sp>
        <p:nvSpPr>
          <p:cNvPr id="4" name="Retângulo 3"/>
          <p:cNvSpPr/>
          <p:nvPr/>
        </p:nvSpPr>
        <p:spPr>
          <a:xfrm>
            <a:off x="304800" y="2158913"/>
            <a:ext cx="8607185" cy="2839752"/>
          </a:xfrm>
          <a:prstGeom prst="rect">
            <a:avLst/>
          </a:prstGeom>
        </p:spPr>
        <p:txBody>
          <a:bodyPr wrap="square">
            <a:spAutoFit/>
          </a:bodyPr>
          <a:lstStyle/>
          <a:p>
            <a:pPr lvl="0" algn="just"/>
            <a:r>
              <a:rPr lang="pt-BR" sz="12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Causa </a:t>
            </a:r>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 pandemia impactou o desempenho dos projetos impedindo a realização de atividades de campo, de laboratório e outras atividades presenciais. A pandemia também foi responsável pela suspensão de atividades de projetos em negociação.</a:t>
            </a: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Estratégia da correção de </a:t>
            </a:r>
            <a:r>
              <a:rPr lang="pt-BR" sz="12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rumo</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171450" lvl="0" indent="-171450" algn="just">
              <a:buFont typeface="Wingdings" panose="05000000000000000000" pitchFamily="2" charset="2"/>
              <a:buChar char="§"/>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Apresentação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do relatório de desempenho dos projetos sem apuração, mesmo após o prazo</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171450" lvl="0" indent="-171450" algn="just">
              <a:buFont typeface="Wingdings" panose="05000000000000000000" pitchFamily="2" charset="2"/>
              <a:buChar char="§"/>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Divulgação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da programação de acompanhamento da ASSUNI para os pontos focais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nas diretorias</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buscando concentrar ao máximo às solicitações 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informações; </a:t>
            </a:r>
          </a:p>
          <a:p>
            <a:pPr marL="171450" lvl="0" indent="-171450" algn="just">
              <a:buFont typeface="Wingdings" panose="05000000000000000000" pitchFamily="2" charset="2"/>
              <a:buChar char="§"/>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Formalização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dos instrumentos contratuais internacionais, como atas, memorandos e acordos</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Apresentação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dos links das publicações resultantes de cada projeto (artigo científicos,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relatórios de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viagem, relatórios técnicos, etc.) com citação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bibliográfica,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conforme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ABNT,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nos relatórios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de acompanhamento; </a:t>
            </a:r>
          </a:p>
          <a:p>
            <a:pPr marL="171450" lvl="0" indent="-171450" algn="just">
              <a:buFont typeface="Wingdings" panose="05000000000000000000" pitchFamily="2" charset="2"/>
              <a:buChar char="§"/>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Buscar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avanços nos projetos no formato virtual com levantamento e integração de dados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 reuniões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por videoconferência</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171450" lvl="0" indent="-171450" algn="just">
              <a:buFont typeface="Wingdings" panose="05000000000000000000" pitchFamily="2" charset="2"/>
              <a:buChar char="§"/>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Não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será necessário solicitar relatório de acompanhamento dos projetos concluídos, exceto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nos casos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em que não foi apresentado relatório final</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171450" lvl="0" indent="-171450" algn="just">
              <a:buFont typeface="Wingdings" panose="05000000000000000000" pitchFamily="2" charset="2"/>
              <a:buChar char="§"/>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Tramitação das informações através do SEI.</a:t>
            </a:r>
          </a:p>
          <a:p>
            <a:pPr marL="171450" lvl="0" indent="-171450" algn="just">
              <a:buFont typeface="Wingdings" panose="05000000000000000000" pitchFamily="2" charset="2"/>
              <a:buChar char="§"/>
            </a:pP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4114762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48" y="4869798"/>
            <a:ext cx="89698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434162760"/>
              </p:ext>
            </p:extLst>
          </p:nvPr>
        </p:nvGraphicFramePr>
        <p:xfrm>
          <a:off x="161736" y="1037758"/>
          <a:ext cx="8750696" cy="1566192"/>
        </p:xfrm>
        <a:graphic>
          <a:graphicData uri="http://schemas.openxmlformats.org/drawingml/2006/table">
            <a:tbl>
              <a:tblPr/>
              <a:tblGrid>
                <a:gridCol w="1795753">
                  <a:extLst>
                    <a:ext uri="{9D8B030D-6E8A-4147-A177-3AD203B41FA5}">
                      <a16:colId xmlns:a16="http://schemas.microsoft.com/office/drawing/2014/main" val="1039893189"/>
                    </a:ext>
                  </a:extLst>
                </a:gridCol>
                <a:gridCol w="2275902">
                  <a:extLst>
                    <a:ext uri="{9D8B030D-6E8A-4147-A177-3AD203B41FA5}">
                      <a16:colId xmlns:a16="http://schemas.microsoft.com/office/drawing/2014/main" val="2233250269"/>
                    </a:ext>
                  </a:extLst>
                </a:gridCol>
                <a:gridCol w="893075">
                  <a:extLst>
                    <a:ext uri="{9D8B030D-6E8A-4147-A177-3AD203B41FA5}">
                      <a16:colId xmlns:a16="http://schemas.microsoft.com/office/drawing/2014/main" val="2318271434"/>
                    </a:ext>
                  </a:extLst>
                </a:gridCol>
                <a:gridCol w="950692">
                  <a:extLst>
                    <a:ext uri="{9D8B030D-6E8A-4147-A177-3AD203B41FA5}">
                      <a16:colId xmlns:a16="http://schemas.microsoft.com/office/drawing/2014/main" val="1498753281"/>
                    </a:ext>
                  </a:extLst>
                </a:gridCol>
                <a:gridCol w="864266">
                  <a:extLst>
                    <a:ext uri="{9D8B030D-6E8A-4147-A177-3AD203B41FA5}">
                      <a16:colId xmlns:a16="http://schemas.microsoft.com/office/drawing/2014/main" val="211949398"/>
                    </a:ext>
                  </a:extLst>
                </a:gridCol>
                <a:gridCol w="691412">
                  <a:extLst>
                    <a:ext uri="{9D8B030D-6E8A-4147-A177-3AD203B41FA5}">
                      <a16:colId xmlns:a16="http://schemas.microsoft.com/office/drawing/2014/main" val="1383082685"/>
                    </a:ext>
                  </a:extLst>
                </a:gridCol>
                <a:gridCol w="653002">
                  <a:extLst>
                    <a:ext uri="{9D8B030D-6E8A-4147-A177-3AD203B41FA5}">
                      <a16:colId xmlns:a16="http://schemas.microsoft.com/office/drawing/2014/main" val="2780100"/>
                    </a:ext>
                  </a:extLst>
                </a:gridCol>
                <a:gridCol w="626594">
                  <a:extLst>
                    <a:ext uri="{9D8B030D-6E8A-4147-A177-3AD203B41FA5}">
                      <a16:colId xmlns:a16="http://schemas.microsoft.com/office/drawing/2014/main" val="1526698805"/>
                    </a:ext>
                  </a:extLst>
                </a:gridCol>
              </a:tblGrid>
              <a:tr h="775388">
                <a:tc>
                  <a:txBody>
                    <a:bodyPr/>
                    <a:lstStyle/>
                    <a:p>
                      <a:pPr algn="ctr" fontAlgn="ctr"/>
                      <a:r>
                        <a:rPr lang="pt-BR" sz="900" b="1" i="0" u="none" strike="noStrike">
                          <a:solidFill>
                            <a:srgbClr val="FFFFFF"/>
                          </a:solidFill>
                          <a:effectLst/>
                          <a:latin typeface="Tahoma" panose="020B0604030504040204" pitchFamily="34" charset="0"/>
                        </a:rPr>
                        <a:t>Indicador</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00911596"/>
                  </a:ext>
                </a:extLst>
              </a:tr>
              <a:tr h="790804">
                <a:tc>
                  <a:txBody>
                    <a:bodyPr/>
                    <a:lstStyle/>
                    <a:p>
                      <a:pPr algn="ctr" fontAlgn="ctr"/>
                      <a:r>
                        <a:rPr lang="pt-BR" sz="900" b="1" i="0" u="none" strike="noStrike" dirty="0">
                          <a:solidFill>
                            <a:srgbClr val="000000"/>
                          </a:solidFill>
                          <a:effectLst/>
                          <a:latin typeface="Tahoma" panose="020B0604030504040204" pitchFamily="34" charset="0"/>
                        </a:rPr>
                        <a:t> Índice de Satisfação com os produtos do SGB/CPRM</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ISU = [ (PUE + PUL+ PUO) / NR ] * 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OUVIDORIA</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68%</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73%</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73%</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68%</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107%</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226094592"/>
                  </a:ext>
                </a:extLst>
              </a:tr>
            </a:tbl>
          </a:graphicData>
        </a:graphic>
      </p:graphicFrame>
      <p:sp>
        <p:nvSpPr>
          <p:cNvPr id="3" name="Retângulo 2"/>
          <p:cNvSpPr/>
          <p:nvPr/>
        </p:nvSpPr>
        <p:spPr>
          <a:xfrm>
            <a:off x="152217" y="2832876"/>
            <a:ext cx="8808349" cy="1294329"/>
          </a:xfrm>
          <a:prstGeom prst="rect">
            <a:avLst/>
          </a:prstGeom>
        </p:spPr>
        <p:txBody>
          <a:bodyPr wrap="square">
            <a:spAutoFit/>
          </a:bodyPr>
          <a:lstStyle/>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Indicador considerou 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resultados da pesquisa de satisfação enviada aos usuários cadastrados em mailing da Ouvidoria e da pesquisa do </a:t>
            </a:r>
            <a:r>
              <a:rPr lang="pt-BR" sz="1200" i="1" dirty="0" err="1">
                <a:solidFill>
                  <a:srgbClr val="000000"/>
                </a:solidFill>
                <a:latin typeface="Tahoma" panose="020B0604030504040204" pitchFamily="34" charset="0"/>
                <a:ea typeface="Tahoma" panose="020B0604030504040204" pitchFamily="34" charset="0"/>
                <a:cs typeface="Tahoma" panose="020B0604030504040204" pitchFamily="34" charset="0"/>
              </a:rPr>
              <a:t>Martelito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realizada junto a usuários que acessam o site da empresa.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 pesquisa com usuários em lançamentos de produtos não foi apurada,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uma vez que se faz necessário a Ouvidoria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 a </a:t>
            </a:r>
            <a:r>
              <a:rPr lang="pt-B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Asscom</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ajustarem uma forma de coletar as manifestações apenas de usuários externos nos eventos realizados.</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O resultado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pode demonstrar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adoção das sugestões encaminhadas pelos usuários para os responsáveis das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áreas para implantação das melhorias sugeridas.</a:t>
            </a:r>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4214971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48" y="4869798"/>
            <a:ext cx="89698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329954360"/>
              </p:ext>
            </p:extLst>
          </p:nvPr>
        </p:nvGraphicFramePr>
        <p:xfrm>
          <a:off x="211577" y="1025011"/>
          <a:ext cx="8750696" cy="1623733"/>
        </p:xfrm>
        <a:graphic>
          <a:graphicData uri="http://schemas.openxmlformats.org/drawingml/2006/table">
            <a:tbl>
              <a:tblPr/>
              <a:tblGrid>
                <a:gridCol w="1795753">
                  <a:extLst>
                    <a:ext uri="{9D8B030D-6E8A-4147-A177-3AD203B41FA5}">
                      <a16:colId xmlns:a16="http://schemas.microsoft.com/office/drawing/2014/main" val="1039893189"/>
                    </a:ext>
                  </a:extLst>
                </a:gridCol>
                <a:gridCol w="2275902">
                  <a:extLst>
                    <a:ext uri="{9D8B030D-6E8A-4147-A177-3AD203B41FA5}">
                      <a16:colId xmlns:a16="http://schemas.microsoft.com/office/drawing/2014/main" val="2233250269"/>
                    </a:ext>
                  </a:extLst>
                </a:gridCol>
                <a:gridCol w="893075">
                  <a:extLst>
                    <a:ext uri="{9D8B030D-6E8A-4147-A177-3AD203B41FA5}">
                      <a16:colId xmlns:a16="http://schemas.microsoft.com/office/drawing/2014/main" val="2318271434"/>
                    </a:ext>
                  </a:extLst>
                </a:gridCol>
                <a:gridCol w="950692">
                  <a:extLst>
                    <a:ext uri="{9D8B030D-6E8A-4147-A177-3AD203B41FA5}">
                      <a16:colId xmlns:a16="http://schemas.microsoft.com/office/drawing/2014/main" val="1498753281"/>
                    </a:ext>
                  </a:extLst>
                </a:gridCol>
                <a:gridCol w="864266">
                  <a:extLst>
                    <a:ext uri="{9D8B030D-6E8A-4147-A177-3AD203B41FA5}">
                      <a16:colId xmlns:a16="http://schemas.microsoft.com/office/drawing/2014/main" val="211949398"/>
                    </a:ext>
                  </a:extLst>
                </a:gridCol>
                <a:gridCol w="691412">
                  <a:extLst>
                    <a:ext uri="{9D8B030D-6E8A-4147-A177-3AD203B41FA5}">
                      <a16:colId xmlns:a16="http://schemas.microsoft.com/office/drawing/2014/main" val="1383082685"/>
                    </a:ext>
                  </a:extLst>
                </a:gridCol>
                <a:gridCol w="653002">
                  <a:extLst>
                    <a:ext uri="{9D8B030D-6E8A-4147-A177-3AD203B41FA5}">
                      <a16:colId xmlns:a16="http://schemas.microsoft.com/office/drawing/2014/main" val="2780100"/>
                    </a:ext>
                  </a:extLst>
                </a:gridCol>
                <a:gridCol w="626594">
                  <a:extLst>
                    <a:ext uri="{9D8B030D-6E8A-4147-A177-3AD203B41FA5}">
                      <a16:colId xmlns:a16="http://schemas.microsoft.com/office/drawing/2014/main" val="1526698805"/>
                    </a:ext>
                  </a:extLst>
                </a:gridCol>
              </a:tblGrid>
              <a:tr h="808075">
                <a:tc>
                  <a:txBody>
                    <a:bodyPr/>
                    <a:lstStyle/>
                    <a:p>
                      <a:pPr algn="ctr" fontAlgn="ctr"/>
                      <a:r>
                        <a:rPr lang="pt-BR" sz="900" b="1" i="0" u="none" strike="noStrike">
                          <a:solidFill>
                            <a:srgbClr val="FFFFFF"/>
                          </a:solidFill>
                          <a:effectLst/>
                          <a:latin typeface="Tahoma" panose="020B0604030504040204" pitchFamily="34" charset="0"/>
                        </a:rPr>
                        <a:t>Indicador</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Execução</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4º Trimestre</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00911596"/>
                  </a:ext>
                </a:extLst>
              </a:tr>
              <a:tr h="815658">
                <a:tc>
                  <a:txBody>
                    <a:bodyPr/>
                    <a:lstStyle/>
                    <a:p>
                      <a:pPr algn="ctr" fontAlgn="ctr"/>
                      <a:r>
                        <a:rPr lang="pt-BR" sz="900" b="1" i="0" u="none" strike="noStrike">
                          <a:solidFill>
                            <a:srgbClr val="000000"/>
                          </a:solidFill>
                          <a:effectLst/>
                          <a:latin typeface="Tahoma" panose="020B0604030504040204" pitchFamily="34" charset="0"/>
                        </a:rPr>
                        <a:t>Índice de alcance dos indicadores finalísticos do SGB/CPRM</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média de realização dos indicadores finalísticos</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effectLst/>
                          <a:latin typeface="Tahoma" panose="020B0604030504040204" pitchFamily="34" charset="0"/>
                        </a:rPr>
                        <a:t>SUPLAN</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96%</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96%</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96%</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606119414"/>
                  </a:ext>
                </a:extLst>
              </a:tr>
            </a:tbl>
          </a:graphicData>
        </a:graphic>
      </p:graphicFrame>
      <p:sp>
        <p:nvSpPr>
          <p:cNvPr id="3" name="Retângulo 2"/>
          <p:cNvSpPr/>
          <p:nvPr/>
        </p:nvSpPr>
        <p:spPr>
          <a:xfrm>
            <a:off x="224707" y="2664253"/>
            <a:ext cx="8904632" cy="1981183"/>
          </a:xfrm>
          <a:prstGeom prst="rect">
            <a:avLst/>
          </a:prstGeom>
        </p:spPr>
        <p:txBody>
          <a:bodyPr wrap="square">
            <a:spAutoFit/>
          </a:bodyPr>
          <a:lstStyle/>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Algumas atividades e metas pactuadas do SGB foram prejudicadas pela impossibilidade de realização de trabalho de campo no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semestre, o que resultou na repactuação de algumas entregas previstas na LOA. A retomada das atividades de campo no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semestre contribui para o alcance da meta por 6 dos 13 indicadores finalísticos.</a:t>
            </a: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Estratégia da correção de rumo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desempenho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de alguns indicadores finalísticos que dependiam de atividade de campo se deve às repactuações da LOA.</a:t>
            </a: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Registro das melhores práticas</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Priorização e realocação de esforços em atividades passíveis de serem executadas por </a:t>
            </a:r>
            <a:r>
              <a:rPr lang="pt-B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teletrabalho</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repactuações no acompanhamento do 1º semestre no SIOP.</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910336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51503" y="17603"/>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VALOR PARA CLIENTES E USUÁRIOS</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81767"/>
            <a:ext cx="91779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2594172278"/>
              </p:ext>
            </p:extLst>
          </p:nvPr>
        </p:nvGraphicFramePr>
        <p:xfrm>
          <a:off x="6934200" y="200480"/>
          <a:ext cx="2057400" cy="695664"/>
        </p:xfrm>
        <a:graphic>
          <a:graphicData uri="http://schemas.openxmlformats.org/drawingml/2006/table">
            <a:tbl>
              <a:tblPr/>
              <a:tblGrid>
                <a:gridCol w="597694">
                  <a:extLst>
                    <a:ext uri="{9D8B030D-6E8A-4147-A177-3AD203B41FA5}">
                      <a16:colId xmlns:a16="http://schemas.microsoft.com/office/drawing/2014/main" val="3949887099"/>
                    </a:ext>
                  </a:extLst>
                </a:gridCol>
                <a:gridCol w="1092209">
                  <a:extLst>
                    <a:ext uri="{9D8B030D-6E8A-4147-A177-3AD203B41FA5}">
                      <a16:colId xmlns:a16="http://schemas.microsoft.com/office/drawing/2014/main" val="2891946436"/>
                    </a:ext>
                  </a:extLst>
                </a:gridCol>
                <a:gridCol w="367497">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2674275427"/>
              </p:ext>
            </p:extLst>
          </p:nvPr>
        </p:nvGraphicFramePr>
        <p:xfrm>
          <a:off x="313267" y="1135453"/>
          <a:ext cx="8686800" cy="2558944"/>
        </p:xfrm>
        <a:graphic>
          <a:graphicData uri="http://schemas.openxmlformats.org/drawingml/2006/table">
            <a:tbl>
              <a:tblPr/>
              <a:tblGrid>
                <a:gridCol w="1782640">
                  <a:extLst>
                    <a:ext uri="{9D8B030D-6E8A-4147-A177-3AD203B41FA5}">
                      <a16:colId xmlns:a16="http://schemas.microsoft.com/office/drawing/2014/main" val="2107178613"/>
                    </a:ext>
                  </a:extLst>
                </a:gridCol>
                <a:gridCol w="2259282">
                  <a:extLst>
                    <a:ext uri="{9D8B030D-6E8A-4147-A177-3AD203B41FA5}">
                      <a16:colId xmlns:a16="http://schemas.microsoft.com/office/drawing/2014/main" val="1341038490"/>
                    </a:ext>
                  </a:extLst>
                </a:gridCol>
                <a:gridCol w="886556">
                  <a:extLst>
                    <a:ext uri="{9D8B030D-6E8A-4147-A177-3AD203B41FA5}">
                      <a16:colId xmlns:a16="http://schemas.microsoft.com/office/drawing/2014/main" val="1640250643"/>
                    </a:ext>
                  </a:extLst>
                </a:gridCol>
                <a:gridCol w="943753">
                  <a:extLst>
                    <a:ext uri="{9D8B030D-6E8A-4147-A177-3AD203B41FA5}">
                      <a16:colId xmlns:a16="http://schemas.microsoft.com/office/drawing/2014/main" val="1637368053"/>
                    </a:ext>
                  </a:extLst>
                </a:gridCol>
                <a:gridCol w="857954">
                  <a:extLst>
                    <a:ext uri="{9D8B030D-6E8A-4147-A177-3AD203B41FA5}">
                      <a16:colId xmlns:a16="http://schemas.microsoft.com/office/drawing/2014/main" val="1527135839"/>
                    </a:ext>
                  </a:extLst>
                </a:gridCol>
                <a:gridCol w="686364">
                  <a:extLst>
                    <a:ext uri="{9D8B030D-6E8A-4147-A177-3AD203B41FA5}">
                      <a16:colId xmlns:a16="http://schemas.microsoft.com/office/drawing/2014/main" val="1826668082"/>
                    </a:ext>
                  </a:extLst>
                </a:gridCol>
                <a:gridCol w="648232">
                  <a:extLst>
                    <a:ext uri="{9D8B030D-6E8A-4147-A177-3AD203B41FA5}">
                      <a16:colId xmlns:a16="http://schemas.microsoft.com/office/drawing/2014/main" val="2242670325"/>
                    </a:ext>
                  </a:extLst>
                </a:gridCol>
                <a:gridCol w="622019">
                  <a:extLst>
                    <a:ext uri="{9D8B030D-6E8A-4147-A177-3AD203B41FA5}">
                      <a16:colId xmlns:a16="http://schemas.microsoft.com/office/drawing/2014/main" val="407984247"/>
                    </a:ext>
                  </a:extLst>
                </a:gridCol>
              </a:tblGrid>
              <a:tr h="457056">
                <a:tc>
                  <a:txBody>
                    <a:bodyPr/>
                    <a:lstStyle/>
                    <a:p>
                      <a:pPr algn="ctr" fontAlgn="ctr"/>
                      <a:r>
                        <a:rPr lang="pt-BR" sz="900" b="1" i="0" u="none" strike="noStrike">
                          <a:solidFill>
                            <a:srgbClr val="FFFFFF"/>
                          </a:solidFill>
                          <a:effectLst/>
                          <a:latin typeface="Tahoma" panose="020B0604030504040204" pitchFamily="34" charset="0"/>
                        </a:rPr>
                        <a:t>Indicador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20019366"/>
                  </a:ext>
                </a:extLst>
              </a:tr>
              <a:tr h="1213284">
                <a:tc>
                  <a:txBody>
                    <a:bodyPr/>
                    <a:lstStyle/>
                    <a:p>
                      <a:pPr algn="ctr" fontAlgn="ctr"/>
                      <a:r>
                        <a:rPr lang="pt-BR" sz="900" b="1" i="0" u="none" strike="noStrike" dirty="0">
                          <a:solidFill>
                            <a:srgbClr val="000000"/>
                          </a:solidFill>
                          <a:effectLst/>
                          <a:latin typeface="Tahoma" panose="020B0604030504040204" pitchFamily="34" charset="0"/>
                        </a:rPr>
                        <a:t>Alcance e Popularização da Informação Geocientífica</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 Nº de ações de disseminação do conhecimento geocientífico realizadas considerando (Mídias Socias) + (Mídia Espontânea) + (Produção de Conteúdo) + (Eventos e Ações de Marketing) + (Cursos de Capacitação e Divulgação de Produtos) + (Ações de Visibilidade do Museu)</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DERID/ ASSCOM/ MCTer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3.553 </a:t>
                      </a: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Ações </a:t>
                      </a:r>
                      <a:r>
                        <a:rPr lang="pt-BR" sz="900" b="1" i="0" u="none" strike="noStrike" dirty="0">
                          <a:solidFill>
                            <a:srgbClr val="000000"/>
                          </a:solidFill>
                          <a:effectLst/>
                          <a:latin typeface="Tahoma" panose="020B0604030504040204" pitchFamily="34" charset="0"/>
                        </a:rPr>
                        <a:t>de Disseminação</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12.672 </a:t>
                      </a: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Ações </a:t>
                      </a:r>
                      <a:r>
                        <a:rPr lang="pt-BR" sz="900" b="1" i="0" u="none" strike="noStrike" dirty="0">
                          <a:solidFill>
                            <a:srgbClr val="000000"/>
                          </a:solidFill>
                          <a:effectLst/>
                          <a:latin typeface="Tahoma" panose="020B0604030504040204" pitchFamily="34" charset="0"/>
                        </a:rPr>
                        <a:t>de Disseminação</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357%</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357%</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4155034103"/>
                  </a:ext>
                </a:extLst>
              </a:tr>
              <a:tr h="888604">
                <a:tc>
                  <a:txBody>
                    <a:bodyPr/>
                    <a:lstStyle/>
                    <a:p>
                      <a:pPr algn="ctr" fontAlgn="ctr"/>
                      <a:r>
                        <a:rPr lang="pt-BR" sz="900" b="1" i="0" u="none" strike="noStrike">
                          <a:solidFill>
                            <a:srgbClr val="000000"/>
                          </a:solidFill>
                          <a:effectLst/>
                          <a:latin typeface="Tahoma" panose="020B0604030504040204" pitchFamily="34" charset="0"/>
                        </a:rPr>
                        <a:t>Índice de Publicações e Registro de Proteção de Propriedade Intelectual relativos inovação tecnológica e metodológica</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artigos produzidos publicados em veículos Qualis A e B + Nº de Registro de Proteção de Propriedade Intelectual) / (Nº de pesquisadores e analistas na área técnica) </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CEDES</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0,04</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0,04</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100%</a:t>
                      </a: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877287487"/>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977214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2575"/>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3275607847"/>
              </p:ext>
            </p:extLst>
          </p:nvPr>
        </p:nvGraphicFramePr>
        <p:xfrm>
          <a:off x="6934200" y="57944"/>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102712754"/>
              </p:ext>
            </p:extLst>
          </p:nvPr>
        </p:nvGraphicFramePr>
        <p:xfrm>
          <a:off x="304800" y="831040"/>
          <a:ext cx="8607185" cy="1593983"/>
        </p:xfrm>
        <a:graphic>
          <a:graphicData uri="http://schemas.openxmlformats.org/drawingml/2006/table">
            <a:tbl>
              <a:tblPr/>
              <a:tblGrid>
                <a:gridCol w="1766302">
                  <a:extLst>
                    <a:ext uri="{9D8B030D-6E8A-4147-A177-3AD203B41FA5}">
                      <a16:colId xmlns:a16="http://schemas.microsoft.com/office/drawing/2014/main" val="2107178613"/>
                    </a:ext>
                  </a:extLst>
                </a:gridCol>
                <a:gridCol w="2238576">
                  <a:extLst>
                    <a:ext uri="{9D8B030D-6E8A-4147-A177-3AD203B41FA5}">
                      <a16:colId xmlns:a16="http://schemas.microsoft.com/office/drawing/2014/main" val="1341038490"/>
                    </a:ext>
                  </a:extLst>
                </a:gridCol>
                <a:gridCol w="878431">
                  <a:extLst>
                    <a:ext uri="{9D8B030D-6E8A-4147-A177-3AD203B41FA5}">
                      <a16:colId xmlns:a16="http://schemas.microsoft.com/office/drawing/2014/main" val="1640250643"/>
                    </a:ext>
                  </a:extLst>
                </a:gridCol>
                <a:gridCol w="935103">
                  <a:extLst>
                    <a:ext uri="{9D8B030D-6E8A-4147-A177-3AD203B41FA5}">
                      <a16:colId xmlns:a16="http://schemas.microsoft.com/office/drawing/2014/main" val="1637368053"/>
                    </a:ext>
                  </a:extLst>
                </a:gridCol>
                <a:gridCol w="850091">
                  <a:extLst>
                    <a:ext uri="{9D8B030D-6E8A-4147-A177-3AD203B41FA5}">
                      <a16:colId xmlns:a16="http://schemas.microsoft.com/office/drawing/2014/main" val="1527135839"/>
                    </a:ext>
                  </a:extLst>
                </a:gridCol>
                <a:gridCol w="680073">
                  <a:extLst>
                    <a:ext uri="{9D8B030D-6E8A-4147-A177-3AD203B41FA5}">
                      <a16:colId xmlns:a16="http://schemas.microsoft.com/office/drawing/2014/main" val="1826668082"/>
                    </a:ext>
                  </a:extLst>
                </a:gridCol>
                <a:gridCol w="642291">
                  <a:extLst>
                    <a:ext uri="{9D8B030D-6E8A-4147-A177-3AD203B41FA5}">
                      <a16:colId xmlns:a16="http://schemas.microsoft.com/office/drawing/2014/main" val="2242670325"/>
                    </a:ext>
                  </a:extLst>
                </a:gridCol>
                <a:gridCol w="616318">
                  <a:extLst>
                    <a:ext uri="{9D8B030D-6E8A-4147-A177-3AD203B41FA5}">
                      <a16:colId xmlns:a16="http://schemas.microsoft.com/office/drawing/2014/main" val="407984247"/>
                    </a:ext>
                  </a:extLst>
                </a:gridCol>
              </a:tblGrid>
              <a:tr h="436163">
                <a:tc>
                  <a:txBody>
                    <a:bodyPr/>
                    <a:lstStyle/>
                    <a:p>
                      <a:pPr algn="ctr" fontAlgn="ctr"/>
                      <a:r>
                        <a:rPr lang="pt-BR" sz="900" b="1" i="0" u="none" strike="noStrike">
                          <a:solidFill>
                            <a:srgbClr val="FFFFFF"/>
                          </a:solidFill>
                          <a:effectLst/>
                          <a:latin typeface="Tahoma" panose="020B0604030504040204" pitchFamily="34" charset="0"/>
                        </a:rPr>
                        <a:t>Indicador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3011" marR="3011" marT="3011"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20019366"/>
                  </a:ext>
                </a:extLst>
              </a:tr>
              <a:tr h="1157820">
                <a:tc>
                  <a:txBody>
                    <a:bodyPr/>
                    <a:lstStyle/>
                    <a:p>
                      <a:pPr algn="ctr" fontAlgn="ctr"/>
                      <a:r>
                        <a:rPr lang="pt-BR" sz="900" b="1" i="0" u="none" strike="noStrike" dirty="0">
                          <a:solidFill>
                            <a:srgbClr val="000000"/>
                          </a:solidFill>
                          <a:effectLst/>
                          <a:latin typeface="Tahoma" panose="020B0604030504040204" pitchFamily="34" charset="0"/>
                        </a:rPr>
                        <a:t>Alcance e Popularização da Informação Geocientífica</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 Nº de ações de disseminação do conhecimento geocientífico realizadas considerando (Mídias Socias) + (Mídia Espontânea) + (Produção de Conteúdo) + (Eventos e Ações de Marketing) + (Cursos de Capacitação e Divulgação de Produtos) + (Ações de Visibilidade do Museu)</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DERID/ ASSCOM/ MCTer</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3.553 Ações de Disseminação</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12.672 Ações de Disseminação</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357%</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357%</a:t>
                      </a:r>
                    </a:p>
                  </a:txBody>
                  <a:tcPr marL="3011" marR="3011" marT="301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155034103"/>
                  </a:ext>
                </a:extLst>
              </a:tr>
            </a:tbl>
          </a:graphicData>
        </a:graphic>
      </p:graphicFrame>
      <p:sp>
        <p:nvSpPr>
          <p:cNvPr id="4" name="Retângulo 3"/>
          <p:cNvSpPr/>
          <p:nvPr/>
        </p:nvSpPr>
        <p:spPr>
          <a:xfrm>
            <a:off x="304800" y="2420144"/>
            <a:ext cx="8607185" cy="2425023"/>
          </a:xfrm>
          <a:prstGeom prst="rect">
            <a:avLst/>
          </a:prstGeom>
        </p:spPr>
        <p:txBody>
          <a:bodyPr wrap="square">
            <a:spAutoFit/>
          </a:bodyPr>
          <a:lstStyle/>
          <a:p>
            <a:pPr algn="just">
              <a:spcBef>
                <a:spcPts val="600"/>
              </a:spcBef>
              <a:spcAft>
                <a:spcPts val="600"/>
              </a:spcAft>
            </a:pPr>
            <a:r>
              <a:rPr lang="pt-BR" sz="12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spcBef>
                <a:spcPts val="600"/>
              </a:spcBef>
              <a:spcAft>
                <a:spcPts val="600"/>
              </a:spcAft>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 </a:t>
            </a:r>
            <a:r>
              <a:rPr lang="pt-B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Asscom</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Aquisição da Plataforma de Clipping aprimorou o monitoramento das inserções nas diferentes mídias; implantação do novo plano de Comunicação Digital e de Plano de Comunicação de Relacionamento com a Imprensa;</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spcBef>
                <a:spcPts val="600"/>
              </a:spcBef>
              <a:spcAft>
                <a:spcPts val="600"/>
              </a:spcAft>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2) Eventos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e ações de Marketing: Número se refere a certificados ou acessos ao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streaming, a meta foi subestimada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pois com os eventos "on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line“ é difícil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prever a quantidade 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eventos pois não há planejamento prévio de grande parte pelos demandantes. </a:t>
            </a:r>
          </a:p>
          <a:p>
            <a:pPr lvl="0" algn="just">
              <a:spcBef>
                <a:spcPts val="600"/>
              </a:spcBef>
              <a:spcAft>
                <a:spcPts val="600"/>
              </a:spcAft>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3) Cursos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de Capacitação e Divulgação 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Produtos: Desempenho acima da meta por causa da ampliação dos recursos destinados aos kits didáticos, muito solicitado. </a:t>
            </a:r>
          </a:p>
          <a:p>
            <a:pPr lvl="0" algn="just">
              <a:spcBef>
                <a:spcPts val="600"/>
              </a:spcBef>
              <a:spcAft>
                <a:spcPts val="600"/>
              </a:spcAft>
            </a:pP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4) </a:t>
            </a:r>
            <a:r>
              <a:rPr lang="pt-B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MCTer</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Passaram a ser contabilizadas ações, como palestras, visitas técnicas e consultas, que antes estavam invisibilizadas a partir de capacitação interna e mapeamento de processos.</a:t>
            </a:r>
            <a:endParaRPr lang="pt-BR"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4262510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094" y="7347"/>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VALOR PARA CLIENTES E USUÁRIOS</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81767"/>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1554495631"/>
              </p:ext>
            </p:extLst>
          </p:nvPr>
        </p:nvGraphicFramePr>
        <p:xfrm>
          <a:off x="6934200" y="124280"/>
          <a:ext cx="2053986" cy="695664"/>
        </p:xfrm>
        <a:graphic>
          <a:graphicData uri="http://schemas.openxmlformats.org/drawingml/2006/table">
            <a:tbl>
              <a:tblPr/>
              <a:tblGrid>
                <a:gridCol w="596702">
                  <a:extLst>
                    <a:ext uri="{9D8B030D-6E8A-4147-A177-3AD203B41FA5}">
                      <a16:colId xmlns:a16="http://schemas.microsoft.com/office/drawing/2014/main" val="3949887099"/>
                    </a:ext>
                  </a:extLst>
                </a:gridCol>
                <a:gridCol w="1090397">
                  <a:extLst>
                    <a:ext uri="{9D8B030D-6E8A-4147-A177-3AD203B41FA5}">
                      <a16:colId xmlns:a16="http://schemas.microsoft.com/office/drawing/2014/main" val="2891946436"/>
                    </a:ext>
                  </a:extLst>
                </a:gridCol>
                <a:gridCol w="366887">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014908575"/>
              </p:ext>
            </p:extLst>
          </p:nvPr>
        </p:nvGraphicFramePr>
        <p:xfrm>
          <a:off x="199390" y="851947"/>
          <a:ext cx="8788796" cy="3854197"/>
        </p:xfrm>
        <a:graphic>
          <a:graphicData uri="http://schemas.openxmlformats.org/drawingml/2006/table">
            <a:tbl>
              <a:tblPr/>
              <a:tblGrid>
                <a:gridCol w="1691181">
                  <a:extLst>
                    <a:ext uri="{9D8B030D-6E8A-4147-A177-3AD203B41FA5}">
                      <a16:colId xmlns:a16="http://schemas.microsoft.com/office/drawing/2014/main" val="1927098473"/>
                    </a:ext>
                  </a:extLst>
                </a:gridCol>
                <a:gridCol w="1691181">
                  <a:extLst>
                    <a:ext uri="{9D8B030D-6E8A-4147-A177-3AD203B41FA5}">
                      <a16:colId xmlns:a16="http://schemas.microsoft.com/office/drawing/2014/main" val="1665454464"/>
                    </a:ext>
                  </a:extLst>
                </a:gridCol>
                <a:gridCol w="874749">
                  <a:extLst>
                    <a:ext uri="{9D8B030D-6E8A-4147-A177-3AD203B41FA5}">
                      <a16:colId xmlns:a16="http://schemas.microsoft.com/office/drawing/2014/main" val="3915147192"/>
                    </a:ext>
                  </a:extLst>
                </a:gridCol>
                <a:gridCol w="1001101">
                  <a:extLst>
                    <a:ext uri="{9D8B030D-6E8A-4147-A177-3AD203B41FA5}">
                      <a16:colId xmlns:a16="http://schemas.microsoft.com/office/drawing/2014/main" val="1243395304"/>
                    </a:ext>
                  </a:extLst>
                </a:gridCol>
                <a:gridCol w="1001101">
                  <a:extLst>
                    <a:ext uri="{9D8B030D-6E8A-4147-A177-3AD203B41FA5}">
                      <a16:colId xmlns:a16="http://schemas.microsoft.com/office/drawing/2014/main" val="529038936"/>
                    </a:ext>
                  </a:extLst>
                </a:gridCol>
                <a:gridCol w="845590">
                  <a:extLst>
                    <a:ext uri="{9D8B030D-6E8A-4147-A177-3AD203B41FA5}">
                      <a16:colId xmlns:a16="http://schemas.microsoft.com/office/drawing/2014/main" val="3928248438"/>
                    </a:ext>
                  </a:extLst>
                </a:gridCol>
                <a:gridCol w="758116">
                  <a:extLst>
                    <a:ext uri="{9D8B030D-6E8A-4147-A177-3AD203B41FA5}">
                      <a16:colId xmlns:a16="http://schemas.microsoft.com/office/drawing/2014/main" val="909232995"/>
                    </a:ext>
                  </a:extLst>
                </a:gridCol>
                <a:gridCol w="925777">
                  <a:extLst>
                    <a:ext uri="{9D8B030D-6E8A-4147-A177-3AD203B41FA5}">
                      <a16:colId xmlns:a16="http://schemas.microsoft.com/office/drawing/2014/main" val="3498760785"/>
                    </a:ext>
                  </a:extLst>
                </a:gridCol>
              </a:tblGrid>
              <a:tr h="675184">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Fórmula</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551995472"/>
                  </a:ext>
                </a:extLst>
              </a:tr>
              <a:tr h="1059671">
                <a:tc>
                  <a:txBody>
                    <a:bodyPr/>
                    <a:lstStyle/>
                    <a:p>
                      <a:pPr algn="ctr" fontAlgn="ctr"/>
                      <a:r>
                        <a:rPr lang="pt-BR" sz="900" b="1" i="0" u="none" strike="noStrike" dirty="0" smtClean="0">
                          <a:solidFill>
                            <a:srgbClr val="000000"/>
                          </a:solidFill>
                          <a:effectLst/>
                          <a:latin typeface="Tahoma" panose="020B0604030504040204" pitchFamily="34" charset="0"/>
                        </a:rPr>
                        <a:t>Produtos disponibilizados em projetos para Eventos Hidrológicos Críticos e de Hidrologia Aplicada</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(nº de sistemas disponibilizados) + (nº de estudos publicados)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22 Produtos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22 Produtos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03764426"/>
                  </a:ext>
                </a:extLst>
              </a:tr>
              <a:tr h="1059671">
                <a:tc>
                  <a:txBody>
                    <a:bodyPr/>
                    <a:lstStyle/>
                    <a:p>
                      <a:pPr algn="ctr" fontAlgn="ctr"/>
                      <a:r>
                        <a:rPr lang="pt-BR" sz="900" b="1" i="0" u="none" strike="noStrike" dirty="0" smtClean="0">
                          <a:solidFill>
                            <a:srgbClr val="000000"/>
                          </a:solidFill>
                          <a:effectLst/>
                          <a:latin typeface="Tahoma" panose="020B0604030504040204" pitchFamily="34" charset="0"/>
                        </a:rPr>
                        <a:t>Levantamentos realizados em projetos de Levantamentos Hidrogeológicos, Estudos Integrados em Recursos Hídricos para Gestão e Ampliação da Oferta Hídrica</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levantamentos realizados em projetos da Rede RIMAS, SIAGAS e de Pesquisa, Estudo e Cartografia Hidrogeológica</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DEHID</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10 Levantamentos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9 Levantamentos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97%</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97%</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171976913"/>
                  </a:ext>
                </a:extLst>
              </a:tr>
              <a:tr h="1059671">
                <a:tc>
                  <a:txBody>
                    <a:bodyPr/>
                    <a:lstStyle/>
                    <a:p>
                      <a:pPr algn="ctr" fontAlgn="ctr"/>
                      <a:r>
                        <a:rPr lang="pt-BR" sz="900" b="1" i="0" u="none" strike="noStrike" dirty="0" smtClean="0">
                          <a:solidFill>
                            <a:srgbClr val="000000"/>
                          </a:solidFill>
                          <a:effectLst/>
                          <a:latin typeface="Tahoma" panose="020B0604030504040204" pitchFamily="34" charset="0"/>
                        </a:rPr>
                        <a:t>Estudos de Hidrologia elaborados em projetos realizados em Parcerias</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estudos de hidrologia elaborados em projetos realizados em Parcerias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DEHID</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32</a:t>
                      </a:r>
                      <a:r>
                        <a:rPr lang="pt-BR" sz="900" b="1" i="0" u="none" strike="sngStrike" dirty="0" smtClean="0">
                          <a:solidFill>
                            <a:srgbClr val="000000"/>
                          </a:solidFill>
                          <a:effectLst/>
                          <a:latin typeface="Tahoma" panose="020B0604030504040204" pitchFamily="34" charset="0"/>
                        </a:rPr>
                        <a:t> </a:t>
                      </a: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16 Estudos</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15 Estudos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98%</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98%</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655604145"/>
                  </a:ext>
                </a:extLst>
              </a:tr>
            </a:tbl>
          </a:graphicData>
        </a:graphic>
      </p:graphicFrame>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259888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2287"/>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8" y="4880430"/>
            <a:ext cx="91779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1614720546"/>
              </p:ext>
            </p:extLst>
          </p:nvPr>
        </p:nvGraphicFramePr>
        <p:xfrm>
          <a:off x="209868" y="1045881"/>
          <a:ext cx="8750696" cy="1526663"/>
        </p:xfrm>
        <a:graphic>
          <a:graphicData uri="http://schemas.openxmlformats.org/drawingml/2006/table">
            <a:tbl>
              <a:tblPr/>
              <a:tblGrid>
                <a:gridCol w="1795753">
                  <a:extLst>
                    <a:ext uri="{9D8B030D-6E8A-4147-A177-3AD203B41FA5}">
                      <a16:colId xmlns:a16="http://schemas.microsoft.com/office/drawing/2014/main" val="1039893189"/>
                    </a:ext>
                  </a:extLst>
                </a:gridCol>
                <a:gridCol w="2275902">
                  <a:extLst>
                    <a:ext uri="{9D8B030D-6E8A-4147-A177-3AD203B41FA5}">
                      <a16:colId xmlns:a16="http://schemas.microsoft.com/office/drawing/2014/main" val="2233250269"/>
                    </a:ext>
                  </a:extLst>
                </a:gridCol>
                <a:gridCol w="893075">
                  <a:extLst>
                    <a:ext uri="{9D8B030D-6E8A-4147-A177-3AD203B41FA5}">
                      <a16:colId xmlns:a16="http://schemas.microsoft.com/office/drawing/2014/main" val="2318271434"/>
                    </a:ext>
                  </a:extLst>
                </a:gridCol>
                <a:gridCol w="950692">
                  <a:extLst>
                    <a:ext uri="{9D8B030D-6E8A-4147-A177-3AD203B41FA5}">
                      <a16:colId xmlns:a16="http://schemas.microsoft.com/office/drawing/2014/main" val="1498753281"/>
                    </a:ext>
                  </a:extLst>
                </a:gridCol>
                <a:gridCol w="864266">
                  <a:extLst>
                    <a:ext uri="{9D8B030D-6E8A-4147-A177-3AD203B41FA5}">
                      <a16:colId xmlns:a16="http://schemas.microsoft.com/office/drawing/2014/main" val="211949398"/>
                    </a:ext>
                  </a:extLst>
                </a:gridCol>
                <a:gridCol w="691412">
                  <a:extLst>
                    <a:ext uri="{9D8B030D-6E8A-4147-A177-3AD203B41FA5}">
                      <a16:colId xmlns:a16="http://schemas.microsoft.com/office/drawing/2014/main" val="1383082685"/>
                    </a:ext>
                  </a:extLst>
                </a:gridCol>
                <a:gridCol w="653002">
                  <a:extLst>
                    <a:ext uri="{9D8B030D-6E8A-4147-A177-3AD203B41FA5}">
                      <a16:colId xmlns:a16="http://schemas.microsoft.com/office/drawing/2014/main" val="2780100"/>
                    </a:ext>
                  </a:extLst>
                </a:gridCol>
                <a:gridCol w="626594">
                  <a:extLst>
                    <a:ext uri="{9D8B030D-6E8A-4147-A177-3AD203B41FA5}">
                      <a16:colId xmlns:a16="http://schemas.microsoft.com/office/drawing/2014/main" val="1526698805"/>
                    </a:ext>
                  </a:extLst>
                </a:gridCol>
              </a:tblGrid>
              <a:tr h="737169">
                <a:tc>
                  <a:txBody>
                    <a:bodyPr/>
                    <a:lstStyle/>
                    <a:p>
                      <a:pPr algn="ctr" fontAlgn="ctr"/>
                      <a:r>
                        <a:rPr lang="pt-BR" sz="900" b="1" i="0" u="none" strike="noStrike">
                          <a:solidFill>
                            <a:srgbClr val="FFFFFF"/>
                          </a:solidFill>
                          <a:effectLst/>
                          <a:latin typeface="Tahoma" panose="020B0604030504040204" pitchFamily="34" charset="0"/>
                        </a:rPr>
                        <a:t>Indicador</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625" marR="5625" marT="562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00911596"/>
                  </a:ext>
                </a:extLst>
              </a:tr>
              <a:tr h="789494">
                <a:tc>
                  <a:txBody>
                    <a:bodyPr/>
                    <a:lstStyle/>
                    <a:p>
                      <a:pPr algn="ctr" fontAlgn="ctr"/>
                      <a:r>
                        <a:rPr lang="pt-BR" sz="900" b="1" i="0" u="none" strike="noStrike" dirty="0">
                          <a:solidFill>
                            <a:srgbClr val="000000"/>
                          </a:solidFill>
                          <a:effectLst/>
                          <a:latin typeface="Tahoma" panose="020B0604030504040204" pitchFamily="34" charset="0"/>
                        </a:rPr>
                        <a:t>Índice de Publicações e Registro de Proteção de Propriedade Intelectual relativos inovação tecnológica e metodológica</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artigos produzidos publicados em veículos Qualis A e B + Nº de Registro de Proteção de Propriedade Intelectual) / (Nº de pesquisadores e analistas na área técnica) </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CEDES</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0,04</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0,04</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100%</a:t>
                      </a:r>
                    </a:p>
                  </a:txBody>
                  <a:tcPr marL="5625" marR="5625" marT="56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162420365"/>
                  </a:ext>
                </a:extLst>
              </a:tr>
            </a:tbl>
          </a:graphicData>
        </a:graphic>
      </p:graphicFrame>
      <p:sp>
        <p:nvSpPr>
          <p:cNvPr id="4" name="Retângulo 3"/>
          <p:cNvSpPr/>
          <p:nvPr/>
        </p:nvSpPr>
        <p:spPr>
          <a:xfrm>
            <a:off x="131351" y="2722281"/>
            <a:ext cx="8856835" cy="950901"/>
          </a:xfrm>
          <a:prstGeom prst="rect">
            <a:avLst/>
          </a:prstGeom>
        </p:spPr>
        <p:txBody>
          <a:bodyPr wrap="square">
            <a:spAutoFit/>
          </a:bodyPr>
          <a:lstStyle/>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O cálculo considerou o quantitativo de 30 artigos publicados em periódicos Qualis A e B, em 2021, e um total de 682 pesquisadores e analistas em geociências (nº considerado para cálculo da meta, igual ao Plano Estratégico 2021-2025). Não houve conclusão de processo de proteção de propriedade intelectual durante o período, que levam até 3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anos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para conclusão. Diversos artigos científicos adicionais foram submetidos mas ainda não receberam resposta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das revistas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com aceite para publicação, o que deve ocorrer ainda no primeiro semestre de 2022</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16849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5132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3"/>
          <p:cNvSpPr>
            <a:spLocks noChangeArrowheads="1"/>
          </p:cNvSpPr>
          <p:nvPr/>
        </p:nvSpPr>
        <p:spPr bwMode="auto">
          <a:xfrm>
            <a:off x="0" y="2211388"/>
            <a:ext cx="9144000" cy="132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pt-BR" altLang="en-US" sz="2700" dirty="0">
                <a:solidFill>
                  <a:srgbClr val="FFFFFF"/>
                </a:solidFill>
                <a:latin typeface="Tahoma" panose="020B0604030504040204" pitchFamily="34" charset="0"/>
              </a:rPr>
              <a:t>DIRETORIA DE INFRAESTRUTURA GEOCIENTÍFICA </a:t>
            </a:r>
          </a:p>
          <a:p>
            <a:pPr algn="ctr">
              <a:lnSpc>
                <a:spcPct val="100000"/>
              </a:lnSpc>
            </a:pPr>
            <a:r>
              <a:rPr lang="pt-BR" altLang="en-US" sz="2700" dirty="0">
                <a:solidFill>
                  <a:srgbClr val="FFFFFF"/>
                </a:solidFill>
                <a:latin typeface="Tahoma" panose="020B0604030504040204" pitchFamily="34" charset="0"/>
              </a:rPr>
              <a:t> DIG</a:t>
            </a:r>
          </a:p>
          <a:p>
            <a:pPr algn="ctr">
              <a:lnSpc>
                <a:spcPct val="100000"/>
              </a:lnSpc>
            </a:pPr>
            <a:endParaRPr lang="pt-BR" altLang="en-US" sz="2700" dirty="0">
              <a:solidFill>
                <a:srgbClr val="FFFFFF"/>
              </a:solidFill>
              <a:latin typeface="Tahoma" panose="020B0604030504040204" pitchFamily="34" charset="0"/>
            </a:endParaRPr>
          </a:p>
        </p:txBody>
      </p:sp>
      <p:pic>
        <p:nvPicPr>
          <p:cNvPr id="307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6950"/>
            <a:ext cx="9144000" cy="37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8256"/>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RH E TI</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4213514572"/>
              </p:ext>
            </p:extLst>
          </p:nvPr>
        </p:nvGraphicFramePr>
        <p:xfrm>
          <a:off x="198993" y="972344"/>
          <a:ext cx="8712991" cy="2807924"/>
        </p:xfrm>
        <a:graphic>
          <a:graphicData uri="http://schemas.openxmlformats.org/drawingml/2006/table">
            <a:tbl>
              <a:tblPr/>
              <a:tblGrid>
                <a:gridCol w="1221447">
                  <a:extLst>
                    <a:ext uri="{9D8B030D-6E8A-4147-A177-3AD203B41FA5}">
                      <a16:colId xmlns:a16="http://schemas.microsoft.com/office/drawing/2014/main" val="2462460554"/>
                    </a:ext>
                  </a:extLst>
                </a:gridCol>
                <a:gridCol w="1721660">
                  <a:extLst>
                    <a:ext uri="{9D8B030D-6E8A-4147-A177-3AD203B41FA5}">
                      <a16:colId xmlns:a16="http://schemas.microsoft.com/office/drawing/2014/main" val="2635116795"/>
                    </a:ext>
                  </a:extLst>
                </a:gridCol>
                <a:gridCol w="856177">
                  <a:extLst>
                    <a:ext uri="{9D8B030D-6E8A-4147-A177-3AD203B41FA5}">
                      <a16:colId xmlns:a16="http://schemas.microsoft.com/office/drawing/2014/main" val="873438031"/>
                    </a:ext>
                  </a:extLst>
                </a:gridCol>
                <a:gridCol w="1274958">
                  <a:extLst>
                    <a:ext uri="{9D8B030D-6E8A-4147-A177-3AD203B41FA5}">
                      <a16:colId xmlns:a16="http://schemas.microsoft.com/office/drawing/2014/main" val="961679016"/>
                    </a:ext>
                  </a:extLst>
                </a:gridCol>
                <a:gridCol w="1321489">
                  <a:extLst>
                    <a:ext uri="{9D8B030D-6E8A-4147-A177-3AD203B41FA5}">
                      <a16:colId xmlns:a16="http://schemas.microsoft.com/office/drawing/2014/main" val="4248024482"/>
                    </a:ext>
                  </a:extLst>
                </a:gridCol>
                <a:gridCol w="772420">
                  <a:extLst>
                    <a:ext uri="{9D8B030D-6E8A-4147-A177-3AD203B41FA5}">
                      <a16:colId xmlns:a16="http://schemas.microsoft.com/office/drawing/2014/main" val="1693548945"/>
                    </a:ext>
                  </a:extLst>
                </a:gridCol>
                <a:gridCol w="772420">
                  <a:extLst>
                    <a:ext uri="{9D8B030D-6E8A-4147-A177-3AD203B41FA5}">
                      <a16:colId xmlns:a16="http://schemas.microsoft.com/office/drawing/2014/main" val="2801438641"/>
                    </a:ext>
                  </a:extLst>
                </a:gridCol>
                <a:gridCol w="772420">
                  <a:extLst>
                    <a:ext uri="{9D8B030D-6E8A-4147-A177-3AD203B41FA5}">
                      <a16:colId xmlns:a16="http://schemas.microsoft.com/office/drawing/2014/main" val="229435708"/>
                    </a:ext>
                  </a:extLst>
                </a:gridCol>
              </a:tblGrid>
              <a:tr h="498266">
                <a:tc>
                  <a:txBody>
                    <a:bodyPr/>
                    <a:lstStyle/>
                    <a:p>
                      <a:pPr algn="ctr" fontAlgn="ctr"/>
                      <a:r>
                        <a:rPr lang="pt-BR" sz="900" b="1" i="0" u="none" strike="noStrike">
                          <a:solidFill>
                            <a:srgbClr val="FFFFFF"/>
                          </a:solidFill>
                          <a:effectLst/>
                          <a:latin typeface="Tahoma" panose="020B0604030504040204" pitchFamily="34" charset="0"/>
                        </a:rPr>
                        <a:t>Indicador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3078199643"/>
                  </a:ext>
                </a:extLst>
              </a:tr>
              <a:tr h="985021">
                <a:tc>
                  <a:txBody>
                    <a:bodyPr/>
                    <a:lstStyle/>
                    <a:p>
                      <a:pPr algn="ctr" fontAlgn="ctr"/>
                      <a:r>
                        <a:rPr lang="pt-BR" sz="900" b="1" i="0" u="none" strike="noStrike" dirty="0">
                          <a:solidFill>
                            <a:srgbClr val="000000"/>
                          </a:solidFill>
                          <a:effectLst/>
                          <a:latin typeface="Tahoma" panose="020B0604030504040204" pitchFamily="34" charset="0"/>
                        </a:rPr>
                        <a:t>Atendimento do Acordo de Nível de Serviço para demandas de TI</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ANS cumprido/ANS solicitado</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85%</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93%</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900" b="1" i="0" u="none" strike="noStrike" dirty="0">
                          <a:solidFill>
                            <a:srgbClr val="000000"/>
                          </a:solidFill>
                          <a:effectLst/>
                          <a:latin typeface="Tahoma" panose="020B0604030504040204" pitchFamily="34" charset="0"/>
                        </a:rPr>
                        <a:t>93%</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85%</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109%</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051817097"/>
                  </a:ext>
                </a:extLst>
              </a:tr>
              <a:tr h="1154476">
                <a:tc>
                  <a:txBody>
                    <a:bodyPr/>
                    <a:lstStyle/>
                    <a:p>
                      <a:pPr algn="ctr" fontAlgn="ctr"/>
                      <a:r>
                        <a:rPr lang="pt-BR" sz="900" b="1" i="0" u="none" strike="noStrike">
                          <a:solidFill>
                            <a:srgbClr val="000000"/>
                          </a:solidFill>
                          <a:effectLst/>
                          <a:latin typeface="Tahoma" panose="020B0604030504040204" pitchFamily="34" charset="0"/>
                        </a:rPr>
                        <a:t>Modernização da Infraestrutura Geocientífica do SGB/CPRM</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MIG = [ (investimentos na TD +  Rede LAMIN  + MCTer + Rede Litotecas) / orçamento anual da empresa] *100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 LAMIN/ MCTer/ Rede de Litotecas</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14%</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effectLst/>
                          <a:latin typeface="Tahoma" panose="020B0604030504040204" pitchFamily="34" charset="0"/>
                        </a:rPr>
                        <a:t>R$ 8.656.699</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900" b="1" i="0" u="none" strike="noStrike" dirty="0">
                          <a:effectLst/>
                          <a:latin typeface="Tahoma" panose="020B0604030504040204" pitchFamily="34" charset="0"/>
                        </a:rPr>
                        <a:t>8%</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rPr>
                        <a:t>14%</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56%</a:t>
                      </a:r>
                      <a:endParaRPr lang="pt-BR" sz="900" b="1" i="0" u="none" strike="noStrike" dirty="0">
                        <a:solidFill>
                          <a:srgbClr val="000000"/>
                        </a:solidFill>
                        <a:effectLst/>
                        <a:latin typeface="Tahoma" panose="020B0604030504040204" pitchFamily="34" charset="0"/>
                      </a:endParaRP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268654"/>
                  </a:ext>
                </a:extLst>
              </a:tr>
              <a:tr h="170161">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endParaRPr lang="pt-BR" sz="900" b="0" i="0" u="none" strike="noStrike">
                        <a:effectLst/>
                        <a:latin typeface="Tahoma" panose="020B0604030504040204" pitchFamily="34" charset="0"/>
                      </a:endParaRPr>
                    </a:p>
                  </a:txBody>
                  <a:tcPr marL="5107" marR="5107" marT="5107"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72463405"/>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311162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8256"/>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RH E TI</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615299804"/>
              </p:ext>
            </p:extLst>
          </p:nvPr>
        </p:nvGraphicFramePr>
        <p:xfrm>
          <a:off x="198993" y="1203324"/>
          <a:ext cx="8712991" cy="1529963"/>
        </p:xfrm>
        <a:graphic>
          <a:graphicData uri="http://schemas.openxmlformats.org/drawingml/2006/table">
            <a:tbl>
              <a:tblPr/>
              <a:tblGrid>
                <a:gridCol w="1221447">
                  <a:extLst>
                    <a:ext uri="{9D8B030D-6E8A-4147-A177-3AD203B41FA5}">
                      <a16:colId xmlns:a16="http://schemas.microsoft.com/office/drawing/2014/main" val="2462460554"/>
                    </a:ext>
                  </a:extLst>
                </a:gridCol>
                <a:gridCol w="1721660">
                  <a:extLst>
                    <a:ext uri="{9D8B030D-6E8A-4147-A177-3AD203B41FA5}">
                      <a16:colId xmlns:a16="http://schemas.microsoft.com/office/drawing/2014/main" val="2635116795"/>
                    </a:ext>
                  </a:extLst>
                </a:gridCol>
                <a:gridCol w="856177">
                  <a:extLst>
                    <a:ext uri="{9D8B030D-6E8A-4147-A177-3AD203B41FA5}">
                      <a16:colId xmlns:a16="http://schemas.microsoft.com/office/drawing/2014/main" val="873438031"/>
                    </a:ext>
                  </a:extLst>
                </a:gridCol>
                <a:gridCol w="1274958">
                  <a:extLst>
                    <a:ext uri="{9D8B030D-6E8A-4147-A177-3AD203B41FA5}">
                      <a16:colId xmlns:a16="http://schemas.microsoft.com/office/drawing/2014/main" val="961679016"/>
                    </a:ext>
                  </a:extLst>
                </a:gridCol>
                <a:gridCol w="1321489">
                  <a:extLst>
                    <a:ext uri="{9D8B030D-6E8A-4147-A177-3AD203B41FA5}">
                      <a16:colId xmlns:a16="http://schemas.microsoft.com/office/drawing/2014/main" val="4248024482"/>
                    </a:ext>
                  </a:extLst>
                </a:gridCol>
                <a:gridCol w="772420">
                  <a:extLst>
                    <a:ext uri="{9D8B030D-6E8A-4147-A177-3AD203B41FA5}">
                      <a16:colId xmlns:a16="http://schemas.microsoft.com/office/drawing/2014/main" val="1693548945"/>
                    </a:ext>
                  </a:extLst>
                </a:gridCol>
                <a:gridCol w="772420">
                  <a:extLst>
                    <a:ext uri="{9D8B030D-6E8A-4147-A177-3AD203B41FA5}">
                      <a16:colId xmlns:a16="http://schemas.microsoft.com/office/drawing/2014/main" val="2801438641"/>
                    </a:ext>
                  </a:extLst>
                </a:gridCol>
                <a:gridCol w="772420">
                  <a:extLst>
                    <a:ext uri="{9D8B030D-6E8A-4147-A177-3AD203B41FA5}">
                      <a16:colId xmlns:a16="http://schemas.microsoft.com/office/drawing/2014/main" val="229435708"/>
                    </a:ext>
                  </a:extLst>
                </a:gridCol>
              </a:tblGrid>
              <a:tr h="461054">
                <a:tc>
                  <a:txBody>
                    <a:bodyPr/>
                    <a:lstStyle/>
                    <a:p>
                      <a:pPr algn="ctr" fontAlgn="ctr"/>
                      <a:r>
                        <a:rPr lang="pt-BR" sz="900" b="1" i="0" u="none" strike="noStrike">
                          <a:solidFill>
                            <a:srgbClr val="FFFFFF"/>
                          </a:solidFill>
                          <a:effectLst/>
                          <a:latin typeface="Tahoma" panose="020B0604030504040204" pitchFamily="34" charset="0"/>
                        </a:rPr>
                        <a:t>Indicador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3078199643"/>
                  </a:ext>
                </a:extLst>
              </a:tr>
              <a:tr h="911456">
                <a:tc>
                  <a:txBody>
                    <a:bodyPr/>
                    <a:lstStyle/>
                    <a:p>
                      <a:pPr algn="ctr" fontAlgn="ctr"/>
                      <a:r>
                        <a:rPr lang="pt-BR" sz="900" b="1" i="0" u="none" strike="noStrike" dirty="0">
                          <a:solidFill>
                            <a:srgbClr val="000000"/>
                          </a:solidFill>
                          <a:effectLst/>
                          <a:latin typeface="Tahoma" panose="020B0604030504040204" pitchFamily="34" charset="0"/>
                        </a:rPr>
                        <a:t>Atendimento do Acordo de Nível de Serviço para demandas de TI</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ANS cumprido/ANS solicitado</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85%</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93%</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93%</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85%</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109%</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051817097"/>
                  </a:ext>
                </a:extLst>
              </a:tr>
              <a:tr h="157453">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endParaRPr lang="pt-BR" sz="900" b="0" i="0" u="none" strike="noStrike">
                        <a:effectLst/>
                        <a:latin typeface="Tahoma" panose="020B0604030504040204" pitchFamily="34" charset="0"/>
                      </a:endParaRPr>
                    </a:p>
                  </a:txBody>
                  <a:tcPr marL="5107" marR="5107" marT="5107"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72463405"/>
                  </a:ext>
                </a:extLst>
              </a:tr>
            </a:tbl>
          </a:graphicData>
        </a:graphic>
      </p:graphicFrame>
      <p:sp>
        <p:nvSpPr>
          <p:cNvPr id="3" name="Retângulo 2"/>
          <p:cNvSpPr/>
          <p:nvPr/>
        </p:nvSpPr>
        <p:spPr>
          <a:xfrm>
            <a:off x="146764" y="2596020"/>
            <a:ext cx="8712991" cy="1895712"/>
          </a:xfrm>
          <a:prstGeom prst="rect">
            <a:avLst/>
          </a:prstGeom>
        </p:spPr>
        <p:txBody>
          <a:bodyPr wrap="square">
            <a:spAutoFit/>
          </a:bodyPr>
          <a:lstStyle/>
          <a:p>
            <a:pPr lvl="0" algn="just"/>
            <a:endParaRPr lang="pt-BR"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4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400" dirty="0">
                <a:solidFill>
                  <a:srgbClr val="000000"/>
                </a:solidFill>
                <a:latin typeface="Tahoma" panose="020B0604030504040204" pitchFamily="34" charset="0"/>
                <a:ea typeface="Tahoma" panose="020B0604030504040204" pitchFamily="34" charset="0"/>
                <a:cs typeface="Tahoma" panose="020B0604030504040204" pitchFamily="34" charset="0"/>
              </a:rPr>
              <a:t>: Atendimento rápido e eficiente em função do catálogo de serviços ajustado e da infraestrutura de TI padronizado em todas as unidades regionais</a:t>
            </a:r>
            <a:r>
              <a:rPr lang="pt-BR"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a:endParaRPr lang="pt-BR"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400" u="sng" dirty="0">
                <a:solidFill>
                  <a:srgbClr val="000000"/>
                </a:solidFill>
                <a:latin typeface="Tahoma" panose="020B0604030504040204" pitchFamily="34" charset="0"/>
                <a:ea typeface="Tahoma" panose="020B0604030504040204" pitchFamily="34" charset="0"/>
                <a:cs typeface="Tahoma" panose="020B0604030504040204" pitchFamily="34" charset="0"/>
              </a:rPr>
              <a:t>Estratégia da correção de rumo</a:t>
            </a:r>
            <a:r>
              <a:rPr lang="pt-BR"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Melhorar </a:t>
            </a:r>
            <a:r>
              <a:rPr lang="pt-BR" sz="1400" dirty="0">
                <a:solidFill>
                  <a:srgbClr val="000000"/>
                </a:solidFill>
                <a:latin typeface="Tahoma" panose="020B0604030504040204" pitchFamily="34" charset="0"/>
                <a:ea typeface="Tahoma" panose="020B0604030504040204" pitchFamily="34" charset="0"/>
                <a:cs typeface="Tahoma" panose="020B0604030504040204" pitchFamily="34" charset="0"/>
              </a:rPr>
              <a:t>o alinhamento com as equipes regionais para utilização do GLPI para registro das demandas</a:t>
            </a:r>
            <a:r>
              <a:rPr lang="pt-BR"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a:endParaRPr lang="pt-BR"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400" u="sng" dirty="0">
                <a:solidFill>
                  <a:srgbClr val="000000"/>
                </a:solidFill>
                <a:latin typeface="Tahoma" panose="020B0604030504040204" pitchFamily="34" charset="0"/>
                <a:ea typeface="Tahoma" panose="020B0604030504040204" pitchFamily="34" charset="0"/>
                <a:cs typeface="Tahoma" panose="020B0604030504040204" pitchFamily="34" charset="0"/>
              </a:rPr>
              <a:t>Registro das melhores práticas</a:t>
            </a:r>
            <a:r>
              <a:rPr lang="pt-BR" sz="1400" dirty="0">
                <a:solidFill>
                  <a:srgbClr val="000000"/>
                </a:solidFill>
                <a:latin typeface="Tahoma" panose="020B0604030504040204" pitchFamily="34" charset="0"/>
                <a:ea typeface="Tahoma" panose="020B0604030504040204" pitchFamily="34" charset="0"/>
                <a:cs typeface="Tahoma" panose="020B0604030504040204" pitchFamily="34" charset="0"/>
              </a:rPr>
              <a:t>: Atendimento rápido e eficiente durante o período de trabalho a distância graças à infraestrutura de TI existente.</a:t>
            </a: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994877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8256"/>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RH E TI</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93438590"/>
              </p:ext>
            </p:extLst>
          </p:nvPr>
        </p:nvGraphicFramePr>
        <p:xfrm>
          <a:off x="166114" y="1048064"/>
          <a:ext cx="8732594" cy="1270413"/>
        </p:xfrm>
        <a:graphic>
          <a:graphicData uri="http://schemas.openxmlformats.org/drawingml/2006/table">
            <a:tbl>
              <a:tblPr/>
              <a:tblGrid>
                <a:gridCol w="1224195">
                  <a:extLst>
                    <a:ext uri="{9D8B030D-6E8A-4147-A177-3AD203B41FA5}">
                      <a16:colId xmlns:a16="http://schemas.microsoft.com/office/drawing/2014/main" val="2602048899"/>
                    </a:ext>
                  </a:extLst>
                </a:gridCol>
                <a:gridCol w="1725533">
                  <a:extLst>
                    <a:ext uri="{9D8B030D-6E8A-4147-A177-3AD203B41FA5}">
                      <a16:colId xmlns:a16="http://schemas.microsoft.com/office/drawing/2014/main" val="3686117014"/>
                    </a:ext>
                  </a:extLst>
                </a:gridCol>
                <a:gridCol w="858103">
                  <a:extLst>
                    <a:ext uri="{9D8B030D-6E8A-4147-A177-3AD203B41FA5}">
                      <a16:colId xmlns:a16="http://schemas.microsoft.com/office/drawing/2014/main" val="1404161448"/>
                    </a:ext>
                  </a:extLst>
                </a:gridCol>
                <a:gridCol w="1277827">
                  <a:extLst>
                    <a:ext uri="{9D8B030D-6E8A-4147-A177-3AD203B41FA5}">
                      <a16:colId xmlns:a16="http://schemas.microsoft.com/office/drawing/2014/main" val="2099599076"/>
                    </a:ext>
                  </a:extLst>
                </a:gridCol>
                <a:gridCol w="1324462">
                  <a:extLst>
                    <a:ext uri="{9D8B030D-6E8A-4147-A177-3AD203B41FA5}">
                      <a16:colId xmlns:a16="http://schemas.microsoft.com/office/drawing/2014/main" val="3262691147"/>
                    </a:ext>
                  </a:extLst>
                </a:gridCol>
                <a:gridCol w="774158">
                  <a:extLst>
                    <a:ext uri="{9D8B030D-6E8A-4147-A177-3AD203B41FA5}">
                      <a16:colId xmlns:a16="http://schemas.microsoft.com/office/drawing/2014/main" val="3492958779"/>
                    </a:ext>
                  </a:extLst>
                </a:gridCol>
                <a:gridCol w="774158">
                  <a:extLst>
                    <a:ext uri="{9D8B030D-6E8A-4147-A177-3AD203B41FA5}">
                      <a16:colId xmlns:a16="http://schemas.microsoft.com/office/drawing/2014/main" val="1140179307"/>
                    </a:ext>
                  </a:extLst>
                </a:gridCol>
                <a:gridCol w="774158">
                  <a:extLst>
                    <a:ext uri="{9D8B030D-6E8A-4147-A177-3AD203B41FA5}">
                      <a16:colId xmlns:a16="http://schemas.microsoft.com/office/drawing/2014/main" val="3635550355"/>
                    </a:ext>
                  </a:extLst>
                </a:gridCol>
              </a:tblGrid>
              <a:tr h="478251">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58221537"/>
                  </a:ext>
                </a:extLst>
              </a:tr>
              <a:tr h="792162">
                <a:tc>
                  <a:txBody>
                    <a:bodyPr/>
                    <a:lstStyle/>
                    <a:p>
                      <a:pPr algn="ctr" fontAlgn="ctr"/>
                      <a:r>
                        <a:rPr lang="pt-BR" sz="900" b="1" i="0" u="none" strike="noStrike" dirty="0">
                          <a:solidFill>
                            <a:srgbClr val="000000"/>
                          </a:solidFill>
                          <a:effectLst/>
                          <a:latin typeface="Tahoma" panose="020B0604030504040204" pitchFamily="34" charset="0"/>
                        </a:rPr>
                        <a:t>Modernização da Infraestrutura Geocientífica do SGB/CPRM</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MIG = [ (investimentos na TD +  Rede LAMIN  + MCTer + Rede Litotecas) / orçamento anual da empresa] *100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 LAMIN/ MCTer/ Rede de Litotecas</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14%</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effectLst/>
                          <a:latin typeface="Tahoma" panose="020B0604030504040204" pitchFamily="34" charset="0"/>
                        </a:rPr>
                        <a:t>R$ 8.656.699</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8%</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rPr>
                        <a:t>14%</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56%</a:t>
                      </a:r>
                      <a:endParaRPr lang="pt-BR" sz="900" b="1" i="0" u="none" strike="noStrike" dirty="0">
                        <a:solidFill>
                          <a:srgbClr val="000000"/>
                        </a:solidFill>
                        <a:effectLst/>
                        <a:latin typeface="Tahoma" panose="020B0604030504040204" pitchFamily="34" charset="0"/>
                      </a:endParaRP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72754025"/>
                  </a:ext>
                </a:extLst>
              </a:tr>
            </a:tbl>
          </a:graphicData>
        </a:graphic>
      </p:graphicFrame>
      <p:sp>
        <p:nvSpPr>
          <p:cNvPr id="10" name="Retângulo 9"/>
          <p:cNvSpPr/>
          <p:nvPr/>
        </p:nvSpPr>
        <p:spPr>
          <a:xfrm>
            <a:off x="242489" y="2420144"/>
            <a:ext cx="8669496" cy="2425023"/>
          </a:xfrm>
          <a:prstGeom prst="rect">
            <a:avLst/>
          </a:prstGeom>
        </p:spPr>
        <p:txBody>
          <a:bodyPr wrap="square">
            <a:spAutoFit/>
          </a:bodyPr>
          <a:lstStyle/>
          <a:p>
            <a:pPr algn="just">
              <a:spcBef>
                <a:spcPts val="600"/>
              </a:spcBef>
              <a:spcAft>
                <a:spcPts val="600"/>
              </a:spcAft>
            </a:pPr>
            <a:r>
              <a:rPr lang="pt-BR" sz="1200" u="sng" dirty="0" smtClean="0"/>
              <a:t>Causa do desvio do indicador</a:t>
            </a:r>
            <a:r>
              <a:rPr lang="pt-BR" sz="1200" dirty="0" smtClean="0"/>
              <a:t>: </a:t>
            </a:r>
          </a:p>
          <a:p>
            <a:pPr algn="just">
              <a:spcBef>
                <a:spcPts val="600"/>
              </a:spcBef>
              <a:spcAft>
                <a:spcPts val="600"/>
              </a:spcAft>
            </a:pPr>
            <a:r>
              <a:rPr lang="pt-BR" sz="1200" dirty="0" smtClean="0"/>
              <a:t>1) Transformação Digital: avanço de 94% devido à participação de </a:t>
            </a:r>
            <a:r>
              <a:rPr lang="pt-BR" sz="1200" dirty="0"/>
              <a:t>outras diretorias e respectivos </a:t>
            </a:r>
            <a:r>
              <a:rPr lang="pt-BR" sz="1200" dirty="0" smtClean="0"/>
              <a:t>departamentos para viabilizar os avanços registrados, incluindo os </a:t>
            </a:r>
            <a:r>
              <a:rPr lang="pt-BR" sz="1200" dirty="0" err="1"/>
              <a:t>TEDs</a:t>
            </a:r>
            <a:r>
              <a:rPr lang="pt-BR" sz="1200" dirty="0"/>
              <a:t> de Lavras e da RNP, </a:t>
            </a:r>
            <a:r>
              <a:rPr lang="pt-BR" sz="1200" dirty="0" smtClean="0"/>
              <a:t>aquisições </a:t>
            </a:r>
            <a:r>
              <a:rPr lang="pt-BR" sz="1200" dirty="0"/>
              <a:t>de softwares em segurança digital, produção cartográfica digital, banco de dados, equipamentos e treinamento para soluções em </a:t>
            </a:r>
            <a:r>
              <a:rPr lang="pt-BR" sz="1200" dirty="0" smtClean="0"/>
              <a:t>TI; </a:t>
            </a:r>
          </a:p>
          <a:p>
            <a:pPr algn="just">
              <a:spcBef>
                <a:spcPts val="600"/>
              </a:spcBef>
              <a:spcAft>
                <a:spcPts val="600"/>
              </a:spcAft>
            </a:pPr>
            <a:r>
              <a:rPr lang="pt-BR" sz="1200" dirty="0" smtClean="0"/>
              <a:t>2) LAMIN</a:t>
            </a:r>
            <a:r>
              <a:rPr lang="pt-BR" sz="1200" dirty="0"/>
              <a:t>: </a:t>
            </a:r>
            <a:r>
              <a:rPr lang="pt-BR" sz="1200" dirty="0" smtClean="0"/>
              <a:t>O avanço de apenas 5 % no projeto de modernização se </a:t>
            </a:r>
            <a:r>
              <a:rPr lang="pt-BR" sz="1200" dirty="0"/>
              <a:t>justifica </a:t>
            </a:r>
            <a:r>
              <a:rPr lang="pt-BR" sz="1200" dirty="0" smtClean="0"/>
              <a:t>pela dotação orçamentária prevista baixa e posterior veto do </a:t>
            </a:r>
            <a:r>
              <a:rPr lang="pt-BR" sz="1200" dirty="0"/>
              <a:t>total do orçamento </a:t>
            </a:r>
            <a:r>
              <a:rPr lang="pt-BR" sz="1200" dirty="0" smtClean="0"/>
              <a:t>destinado a investimento. O realizado foi </a:t>
            </a:r>
            <a:r>
              <a:rPr lang="pt-BR" sz="1200" dirty="0"/>
              <a:t>possível através do remanejamento orçamentário para realizar investimentos </a:t>
            </a:r>
            <a:r>
              <a:rPr lang="pt-BR" sz="1200" dirty="0" smtClean="0"/>
              <a:t>emergenciais;</a:t>
            </a:r>
          </a:p>
          <a:p>
            <a:pPr algn="just">
              <a:spcBef>
                <a:spcPts val="600"/>
              </a:spcBef>
              <a:spcAft>
                <a:spcPts val="600"/>
              </a:spcAft>
            </a:pPr>
            <a:r>
              <a:rPr lang="pt-BR" sz="1200" dirty="0" smtClean="0"/>
              <a:t>3) </a:t>
            </a:r>
            <a:r>
              <a:rPr lang="pt-BR" sz="1200" dirty="0" err="1" smtClean="0"/>
              <a:t>Litotecas</a:t>
            </a:r>
            <a:r>
              <a:rPr lang="pt-BR" sz="1200" dirty="0"/>
              <a:t>: Nenhum investimento recebido para a modernização de equipamentos e tecnologia da Rede de </a:t>
            </a:r>
            <a:r>
              <a:rPr lang="pt-BR" sz="1200" dirty="0" err="1" smtClean="0"/>
              <a:t>Litotecas</a:t>
            </a:r>
            <a:r>
              <a:rPr lang="pt-BR" sz="1200" dirty="0" smtClean="0"/>
              <a:t>; e </a:t>
            </a:r>
          </a:p>
          <a:p>
            <a:pPr algn="just">
              <a:spcBef>
                <a:spcPts val="600"/>
              </a:spcBef>
              <a:spcAft>
                <a:spcPts val="600"/>
              </a:spcAft>
            </a:pPr>
            <a:r>
              <a:rPr lang="pt-BR" sz="1200" dirty="0" smtClean="0"/>
              <a:t>4) </a:t>
            </a:r>
            <a:r>
              <a:rPr lang="pt-BR" sz="1200" dirty="0" err="1" smtClean="0"/>
              <a:t>MCTer</a:t>
            </a:r>
            <a:r>
              <a:rPr lang="pt-BR" sz="1200" dirty="0"/>
              <a:t>: </a:t>
            </a:r>
            <a:r>
              <a:rPr lang="pt-BR" sz="1200" dirty="0" smtClean="0"/>
              <a:t>apenas 2% do investimento previsto para </a:t>
            </a:r>
            <a:r>
              <a:rPr lang="pt-BR" sz="1200" dirty="0"/>
              <a:t>a modernização de equipamentos e tecnologia do Museu de Ciências da Terra em 2021.</a:t>
            </a:r>
            <a:endParaRPr lang="pt-BR" sz="1200" dirty="0" smtClean="0"/>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731738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PROCESSOS</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561749825"/>
              </p:ext>
            </p:extLst>
          </p:nvPr>
        </p:nvGraphicFramePr>
        <p:xfrm>
          <a:off x="185140" y="1330339"/>
          <a:ext cx="8732594" cy="2385205"/>
        </p:xfrm>
        <a:graphic>
          <a:graphicData uri="http://schemas.openxmlformats.org/drawingml/2006/table">
            <a:tbl>
              <a:tblPr/>
              <a:tblGrid>
                <a:gridCol w="1224195">
                  <a:extLst>
                    <a:ext uri="{9D8B030D-6E8A-4147-A177-3AD203B41FA5}">
                      <a16:colId xmlns:a16="http://schemas.microsoft.com/office/drawing/2014/main" val="2602048899"/>
                    </a:ext>
                  </a:extLst>
                </a:gridCol>
                <a:gridCol w="1725533">
                  <a:extLst>
                    <a:ext uri="{9D8B030D-6E8A-4147-A177-3AD203B41FA5}">
                      <a16:colId xmlns:a16="http://schemas.microsoft.com/office/drawing/2014/main" val="3686117014"/>
                    </a:ext>
                  </a:extLst>
                </a:gridCol>
                <a:gridCol w="858103">
                  <a:extLst>
                    <a:ext uri="{9D8B030D-6E8A-4147-A177-3AD203B41FA5}">
                      <a16:colId xmlns:a16="http://schemas.microsoft.com/office/drawing/2014/main" val="1404161448"/>
                    </a:ext>
                  </a:extLst>
                </a:gridCol>
                <a:gridCol w="1277827">
                  <a:extLst>
                    <a:ext uri="{9D8B030D-6E8A-4147-A177-3AD203B41FA5}">
                      <a16:colId xmlns:a16="http://schemas.microsoft.com/office/drawing/2014/main" val="2099599076"/>
                    </a:ext>
                  </a:extLst>
                </a:gridCol>
                <a:gridCol w="1324462">
                  <a:extLst>
                    <a:ext uri="{9D8B030D-6E8A-4147-A177-3AD203B41FA5}">
                      <a16:colId xmlns:a16="http://schemas.microsoft.com/office/drawing/2014/main" val="3262691147"/>
                    </a:ext>
                  </a:extLst>
                </a:gridCol>
                <a:gridCol w="774158">
                  <a:extLst>
                    <a:ext uri="{9D8B030D-6E8A-4147-A177-3AD203B41FA5}">
                      <a16:colId xmlns:a16="http://schemas.microsoft.com/office/drawing/2014/main" val="3492958779"/>
                    </a:ext>
                  </a:extLst>
                </a:gridCol>
                <a:gridCol w="774158">
                  <a:extLst>
                    <a:ext uri="{9D8B030D-6E8A-4147-A177-3AD203B41FA5}">
                      <a16:colId xmlns:a16="http://schemas.microsoft.com/office/drawing/2014/main" val="1140179307"/>
                    </a:ext>
                  </a:extLst>
                </a:gridCol>
                <a:gridCol w="774158">
                  <a:extLst>
                    <a:ext uri="{9D8B030D-6E8A-4147-A177-3AD203B41FA5}">
                      <a16:colId xmlns:a16="http://schemas.microsoft.com/office/drawing/2014/main" val="3635550355"/>
                    </a:ext>
                  </a:extLst>
                </a:gridCol>
              </a:tblGrid>
              <a:tr h="478251">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58221537"/>
                  </a:ext>
                </a:extLst>
              </a:tr>
              <a:tr h="738442">
                <a:tc>
                  <a:txBody>
                    <a:bodyPr/>
                    <a:lstStyle/>
                    <a:p>
                      <a:pPr algn="ctr" fontAlgn="ctr"/>
                      <a:r>
                        <a:rPr lang="pt-BR" sz="900" b="1" i="0" u="none" strike="noStrike">
                          <a:solidFill>
                            <a:srgbClr val="000000"/>
                          </a:solidFill>
                          <a:effectLst/>
                          <a:latin typeface="Tahoma" panose="020B0604030504040204" pitchFamily="34" charset="0"/>
                        </a:rPr>
                        <a:t>Produção laboratorial para atendimento a projetos do SGB</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PL= % atendimentos com SLA cumprido</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LAMIN</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88%</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88%</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97%</a:t>
                      </a:r>
                      <a:endParaRPr lang="pt-BR" sz="900" b="1" i="0" u="none" strike="noStrike" dirty="0">
                        <a:solidFill>
                          <a:srgbClr val="000000"/>
                        </a:solidFill>
                        <a:effectLst/>
                        <a:latin typeface="Tahoma" panose="020B0604030504040204" pitchFamily="34" charset="0"/>
                      </a:endParaRP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262477699"/>
                  </a:ext>
                </a:extLst>
              </a:tr>
              <a:tr h="1168512">
                <a:tc>
                  <a:txBody>
                    <a:bodyPr/>
                    <a:lstStyle/>
                    <a:p>
                      <a:pPr algn="ctr" fontAlgn="ctr"/>
                      <a:r>
                        <a:rPr lang="pt-BR" sz="900" b="1" i="0" u="none" strike="noStrike">
                          <a:solidFill>
                            <a:srgbClr val="000000"/>
                          </a:solidFill>
                          <a:effectLst/>
                          <a:latin typeface="Tahoma" panose="020B0604030504040204" pitchFamily="34" charset="0"/>
                        </a:rPr>
                        <a:t>Atendimento do Acordo de Nível de Serviço (ANS) para demandas de apoio técnico (Cartografia, Geoprocessamento, Editoração)</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ANSSAT = (ANSCART+ ANSGEO + ANSEDI)/3</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91%</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91%</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91%</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72754025"/>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149226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8334" y="0"/>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818637700"/>
              </p:ext>
            </p:extLst>
          </p:nvPr>
        </p:nvGraphicFramePr>
        <p:xfrm>
          <a:off x="185140" y="1048544"/>
          <a:ext cx="8732594" cy="1089805"/>
        </p:xfrm>
        <a:graphic>
          <a:graphicData uri="http://schemas.openxmlformats.org/drawingml/2006/table">
            <a:tbl>
              <a:tblPr/>
              <a:tblGrid>
                <a:gridCol w="1224195">
                  <a:extLst>
                    <a:ext uri="{9D8B030D-6E8A-4147-A177-3AD203B41FA5}">
                      <a16:colId xmlns:a16="http://schemas.microsoft.com/office/drawing/2014/main" val="2602048899"/>
                    </a:ext>
                  </a:extLst>
                </a:gridCol>
                <a:gridCol w="1725533">
                  <a:extLst>
                    <a:ext uri="{9D8B030D-6E8A-4147-A177-3AD203B41FA5}">
                      <a16:colId xmlns:a16="http://schemas.microsoft.com/office/drawing/2014/main" val="3686117014"/>
                    </a:ext>
                  </a:extLst>
                </a:gridCol>
                <a:gridCol w="858103">
                  <a:extLst>
                    <a:ext uri="{9D8B030D-6E8A-4147-A177-3AD203B41FA5}">
                      <a16:colId xmlns:a16="http://schemas.microsoft.com/office/drawing/2014/main" val="1404161448"/>
                    </a:ext>
                  </a:extLst>
                </a:gridCol>
                <a:gridCol w="1277827">
                  <a:extLst>
                    <a:ext uri="{9D8B030D-6E8A-4147-A177-3AD203B41FA5}">
                      <a16:colId xmlns:a16="http://schemas.microsoft.com/office/drawing/2014/main" val="2099599076"/>
                    </a:ext>
                  </a:extLst>
                </a:gridCol>
                <a:gridCol w="1324462">
                  <a:extLst>
                    <a:ext uri="{9D8B030D-6E8A-4147-A177-3AD203B41FA5}">
                      <a16:colId xmlns:a16="http://schemas.microsoft.com/office/drawing/2014/main" val="3262691147"/>
                    </a:ext>
                  </a:extLst>
                </a:gridCol>
                <a:gridCol w="774158">
                  <a:extLst>
                    <a:ext uri="{9D8B030D-6E8A-4147-A177-3AD203B41FA5}">
                      <a16:colId xmlns:a16="http://schemas.microsoft.com/office/drawing/2014/main" val="3492958779"/>
                    </a:ext>
                  </a:extLst>
                </a:gridCol>
                <a:gridCol w="774158">
                  <a:extLst>
                    <a:ext uri="{9D8B030D-6E8A-4147-A177-3AD203B41FA5}">
                      <a16:colId xmlns:a16="http://schemas.microsoft.com/office/drawing/2014/main" val="1140179307"/>
                    </a:ext>
                  </a:extLst>
                </a:gridCol>
                <a:gridCol w="774158">
                  <a:extLst>
                    <a:ext uri="{9D8B030D-6E8A-4147-A177-3AD203B41FA5}">
                      <a16:colId xmlns:a16="http://schemas.microsoft.com/office/drawing/2014/main" val="3635550355"/>
                    </a:ext>
                  </a:extLst>
                </a:gridCol>
              </a:tblGrid>
              <a:tr h="478251">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Fórmula</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58221537"/>
                  </a:ext>
                </a:extLst>
              </a:tr>
              <a:tr h="611554">
                <a:tc>
                  <a:txBody>
                    <a:bodyPr/>
                    <a:lstStyle/>
                    <a:p>
                      <a:pPr algn="ctr" fontAlgn="ctr"/>
                      <a:r>
                        <a:rPr lang="pt-BR" sz="900" b="1" i="0" u="none" strike="noStrike">
                          <a:solidFill>
                            <a:srgbClr val="000000"/>
                          </a:solidFill>
                          <a:effectLst/>
                          <a:latin typeface="Tahoma" panose="020B0604030504040204" pitchFamily="34" charset="0"/>
                        </a:rPr>
                        <a:t>Produção laboratorial para atendimento a projetos do SGB</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PL= % atendimentos com SLA cumprido</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LAMIN</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88%</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88%</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smtClean="0">
                          <a:solidFill>
                            <a:srgbClr val="000000"/>
                          </a:solidFill>
                          <a:effectLst/>
                          <a:latin typeface="Tahoma" panose="020B0604030504040204" pitchFamily="34" charset="0"/>
                        </a:rPr>
                        <a:t>97%</a:t>
                      </a:r>
                      <a:endParaRPr lang="pt-BR" sz="900" b="1" i="0" u="none" strike="noStrike" dirty="0">
                        <a:solidFill>
                          <a:srgbClr val="000000"/>
                        </a:solidFill>
                        <a:effectLst/>
                        <a:latin typeface="Tahoma" panose="020B0604030504040204" pitchFamily="34" charset="0"/>
                      </a:endParaRP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262477699"/>
                  </a:ext>
                </a:extLst>
              </a:tr>
            </a:tbl>
          </a:graphicData>
        </a:graphic>
      </p:graphicFrame>
      <p:sp>
        <p:nvSpPr>
          <p:cNvPr id="10" name="Retângulo 9"/>
          <p:cNvSpPr/>
          <p:nvPr/>
        </p:nvSpPr>
        <p:spPr>
          <a:xfrm>
            <a:off x="179388" y="2290749"/>
            <a:ext cx="8732596" cy="2453557"/>
          </a:xfrm>
          <a:prstGeom prst="rect">
            <a:avLst/>
          </a:prstGeom>
        </p:spPr>
        <p:txBody>
          <a:bodyPr wrap="square">
            <a:spAutoFit/>
          </a:bodyPr>
          <a:lstStyle/>
          <a:p>
            <a:pPr algn="just"/>
            <a:r>
              <a:rPr lang="pt-BR" sz="1100" u="sng" dirty="0" smtClean="0">
                <a:latin typeface="Tahoma" panose="020B0604030504040204" pitchFamily="34" charset="0"/>
                <a:ea typeface="Tahoma" panose="020B0604030504040204" pitchFamily="34" charset="0"/>
                <a:cs typeface="Tahoma" panose="020B0604030504040204" pitchFamily="34" charset="0"/>
              </a:rPr>
              <a:t>Observação</a:t>
            </a:r>
            <a:r>
              <a:rPr lang="pt-BR" sz="1100" dirty="0">
                <a:latin typeface="Tahoma" panose="020B0604030504040204" pitchFamily="34" charset="0"/>
                <a:ea typeface="Tahoma" panose="020B0604030504040204" pitchFamily="34" charset="0"/>
                <a:cs typeface="Tahoma" panose="020B0604030504040204" pitchFamily="34" charset="0"/>
              </a:rPr>
              <a:t>: </a:t>
            </a:r>
            <a:r>
              <a:rPr lang="pt-BR" sz="1100" dirty="0" smtClean="0">
                <a:latin typeface="Tahoma" panose="020B0604030504040204" pitchFamily="34" charset="0"/>
                <a:ea typeface="Tahoma" panose="020B0604030504040204" pitchFamily="34" charset="0"/>
                <a:cs typeface="Tahoma" panose="020B0604030504040204" pitchFamily="34" charset="0"/>
              </a:rPr>
              <a:t>Recuperação </a:t>
            </a:r>
            <a:r>
              <a:rPr lang="pt-BR" sz="1100" dirty="0">
                <a:latin typeface="Tahoma" panose="020B0604030504040204" pitchFamily="34" charset="0"/>
                <a:ea typeface="Tahoma" panose="020B0604030504040204" pitchFamily="34" charset="0"/>
                <a:cs typeface="Tahoma" panose="020B0604030504040204" pitchFamily="34" charset="0"/>
              </a:rPr>
              <a:t>significativa na demanda dos </a:t>
            </a:r>
            <a:r>
              <a:rPr lang="pt-BR" sz="1100" dirty="0" smtClean="0">
                <a:latin typeface="Tahoma" panose="020B0604030504040204" pitchFamily="34" charset="0"/>
                <a:ea typeface="Tahoma" panose="020B0604030504040204" pitchFamily="34" charset="0"/>
                <a:cs typeface="Tahoma" panose="020B0604030504040204" pitchFamily="34" charset="0"/>
              </a:rPr>
              <a:t>projetos </a:t>
            </a:r>
            <a:r>
              <a:rPr lang="pt-BR" sz="1100" dirty="0">
                <a:latin typeface="Tahoma" panose="020B0604030504040204" pitchFamily="34" charset="0"/>
                <a:ea typeface="Tahoma" panose="020B0604030504040204" pitchFamily="34" charset="0"/>
                <a:cs typeface="Tahoma" panose="020B0604030504040204" pitchFamily="34" charset="0"/>
              </a:rPr>
              <a:t>com </a:t>
            </a:r>
            <a:r>
              <a:rPr lang="pt-BR" sz="1100" dirty="0" smtClean="0">
                <a:latin typeface="Tahoma" panose="020B0604030504040204" pitchFamily="34" charset="0"/>
                <a:ea typeface="Tahoma" panose="020B0604030504040204" pitchFamily="34" charset="0"/>
                <a:cs typeface="Tahoma" panose="020B0604030504040204" pitchFamily="34" charset="0"/>
              </a:rPr>
              <a:t>atendimento no </a:t>
            </a:r>
            <a:r>
              <a:rPr lang="pt-BR" sz="1100" dirty="0">
                <a:latin typeface="Tahoma" panose="020B0604030504040204" pitchFamily="34" charset="0"/>
                <a:ea typeface="Tahoma" panose="020B0604030504040204" pitchFamily="34" charset="0"/>
                <a:cs typeface="Tahoma" panose="020B0604030504040204" pitchFamily="34" charset="0"/>
              </a:rPr>
              <a:t>prazo de 93% de um total de </a:t>
            </a:r>
            <a:r>
              <a:rPr lang="pt-BR" sz="1100" dirty="0" smtClean="0">
                <a:latin typeface="Tahoma" panose="020B0604030504040204" pitchFamily="34" charset="0"/>
                <a:ea typeface="Tahoma" panose="020B0604030504040204" pitchFamily="34" charset="0"/>
                <a:cs typeface="Tahoma" panose="020B0604030504040204" pitchFamily="34" charset="0"/>
              </a:rPr>
              <a:t>13.350. </a:t>
            </a:r>
          </a:p>
          <a:p>
            <a:pPr algn="just"/>
            <a:endParaRPr lang="pt-BR" sz="11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smtClean="0">
                <a:latin typeface="Tahoma" panose="020B0604030504040204" pitchFamily="34" charset="0"/>
                <a:ea typeface="Tahoma" panose="020B0604030504040204" pitchFamily="34" charset="0"/>
                <a:cs typeface="Tahoma" panose="020B0604030504040204" pitchFamily="34" charset="0"/>
              </a:rPr>
              <a:t>Análise de tendência</a:t>
            </a:r>
            <a:r>
              <a:rPr lang="pt-BR" sz="1100" dirty="0">
                <a:latin typeface="Tahoma" panose="020B0604030504040204" pitchFamily="34" charset="0"/>
                <a:ea typeface="Tahoma" panose="020B0604030504040204" pitchFamily="34" charset="0"/>
                <a:cs typeface="Tahoma" panose="020B0604030504040204" pitchFamily="34" charset="0"/>
              </a:rPr>
              <a:t>: </a:t>
            </a:r>
            <a:r>
              <a:rPr lang="pt-BR" sz="1100" dirty="0" smtClean="0">
                <a:latin typeface="Tahoma" panose="020B0604030504040204" pitchFamily="34" charset="0"/>
                <a:ea typeface="Tahoma" panose="020B0604030504040204" pitchFamily="34" charset="0"/>
                <a:cs typeface="Tahoma" panose="020B0604030504040204" pitchFamily="34" charset="0"/>
              </a:rPr>
              <a:t>o </a:t>
            </a:r>
            <a:r>
              <a:rPr lang="pt-BR" sz="1100" dirty="0">
                <a:latin typeface="Tahoma" panose="020B0604030504040204" pitchFamily="34" charset="0"/>
                <a:ea typeface="Tahoma" panose="020B0604030504040204" pitchFamily="34" charset="0"/>
                <a:cs typeface="Tahoma" panose="020B0604030504040204" pitchFamily="34" charset="0"/>
              </a:rPr>
              <a:t>quantitativo de ensaios e </a:t>
            </a:r>
            <a:r>
              <a:rPr lang="pt-BR" sz="1100" dirty="0" smtClean="0">
                <a:latin typeface="Tahoma" panose="020B0604030504040204" pitchFamily="34" charset="0"/>
                <a:ea typeface="Tahoma" panose="020B0604030504040204" pitchFamily="34" charset="0"/>
                <a:cs typeface="Tahoma" panose="020B0604030504040204" pitchFamily="34" charset="0"/>
              </a:rPr>
              <a:t>preparos ainda está </a:t>
            </a:r>
            <a:r>
              <a:rPr lang="pt-BR" sz="1100" dirty="0">
                <a:latin typeface="Tahoma" panose="020B0604030504040204" pitchFamily="34" charset="0"/>
                <a:ea typeface="Tahoma" panose="020B0604030504040204" pitchFamily="34" charset="0"/>
                <a:cs typeface="Tahoma" panose="020B0604030504040204" pitchFamily="34" charset="0"/>
              </a:rPr>
              <a:t>abaixo dos padrões </a:t>
            </a:r>
            <a:r>
              <a:rPr lang="pt-BR" sz="1100" dirty="0" smtClean="0">
                <a:latin typeface="Tahoma" panose="020B0604030504040204" pitchFamily="34" charset="0"/>
                <a:ea typeface="Tahoma" panose="020B0604030504040204" pitchFamily="34" charset="0"/>
                <a:cs typeface="Tahoma" panose="020B0604030504040204" pitchFamily="34" charset="0"/>
              </a:rPr>
              <a:t>normais mas a </a:t>
            </a:r>
            <a:r>
              <a:rPr lang="pt-BR" sz="1100" dirty="0">
                <a:latin typeface="Tahoma" panose="020B0604030504040204" pitchFamily="34" charset="0"/>
                <a:ea typeface="Tahoma" panose="020B0604030504040204" pitchFamily="34" charset="0"/>
                <a:cs typeface="Tahoma" panose="020B0604030504040204" pitchFamily="34" charset="0"/>
              </a:rPr>
              <a:t>tendência de recuperação se </a:t>
            </a:r>
            <a:r>
              <a:rPr lang="pt-BR" sz="1100" dirty="0" smtClean="0">
                <a:latin typeface="Tahoma" panose="020B0604030504040204" pitchFamily="34" charset="0"/>
                <a:ea typeface="Tahoma" panose="020B0604030504040204" pitchFamily="34" charset="0"/>
                <a:cs typeface="Tahoma" panose="020B0604030504040204" pitchFamily="34" charset="0"/>
              </a:rPr>
              <a:t>mantem com o </a:t>
            </a:r>
            <a:r>
              <a:rPr lang="pt-BR" sz="1100" dirty="0">
                <a:latin typeface="Tahoma" panose="020B0604030504040204" pitchFamily="34" charset="0"/>
                <a:ea typeface="Tahoma" panose="020B0604030504040204" pitchFamily="34" charset="0"/>
                <a:cs typeface="Tahoma" panose="020B0604030504040204" pitchFamily="34" charset="0"/>
              </a:rPr>
              <a:t>retorno </a:t>
            </a:r>
            <a:r>
              <a:rPr lang="pt-BR" sz="1100" dirty="0" smtClean="0">
                <a:latin typeface="Tahoma" panose="020B0604030504040204" pitchFamily="34" charset="0"/>
                <a:ea typeface="Tahoma" panose="020B0604030504040204" pitchFamily="34" charset="0"/>
                <a:cs typeface="Tahoma" panose="020B0604030504040204" pitchFamily="34" charset="0"/>
              </a:rPr>
              <a:t>das </a:t>
            </a:r>
            <a:r>
              <a:rPr lang="pt-BR" sz="1100" dirty="0">
                <a:latin typeface="Tahoma" panose="020B0604030504040204" pitchFamily="34" charset="0"/>
                <a:ea typeface="Tahoma" panose="020B0604030504040204" pitchFamily="34" charset="0"/>
                <a:cs typeface="Tahoma" panose="020B0604030504040204" pitchFamily="34" charset="0"/>
              </a:rPr>
              <a:t>viagens de campo dos </a:t>
            </a:r>
            <a:r>
              <a:rPr lang="pt-BR" sz="1100" dirty="0" smtClean="0">
                <a:latin typeface="Tahoma" panose="020B0604030504040204" pitchFamily="34" charset="0"/>
                <a:ea typeface="Tahoma" panose="020B0604030504040204" pitchFamily="34" charset="0"/>
                <a:cs typeface="Tahoma" panose="020B0604030504040204" pitchFamily="34" charset="0"/>
              </a:rPr>
              <a:t>projetos </a:t>
            </a:r>
            <a:r>
              <a:rPr lang="pt-BR" sz="1100" dirty="0">
                <a:latin typeface="Tahoma" panose="020B0604030504040204" pitchFamily="34" charset="0"/>
                <a:ea typeface="Tahoma" panose="020B0604030504040204" pitchFamily="34" charset="0"/>
                <a:cs typeface="Tahoma" panose="020B0604030504040204" pitchFamily="34" charset="0"/>
              </a:rPr>
              <a:t>da Empresa. Permanece a inconstância de operação de alguns </a:t>
            </a:r>
            <a:r>
              <a:rPr lang="pt-BR" sz="1100" dirty="0" smtClean="0">
                <a:latin typeface="Tahoma" panose="020B0604030504040204" pitchFamily="34" charset="0"/>
                <a:ea typeface="Tahoma" panose="020B0604030504040204" pitchFamily="34" charset="0"/>
                <a:cs typeface="Tahoma" panose="020B0604030504040204" pitchFamily="34" charset="0"/>
              </a:rPr>
              <a:t>equipamentos com </a:t>
            </a:r>
            <a:r>
              <a:rPr lang="pt-BR" sz="1100" dirty="0">
                <a:latin typeface="Tahoma" panose="020B0604030504040204" pitchFamily="34" charset="0"/>
                <a:ea typeface="Tahoma" panose="020B0604030504040204" pitchFamily="34" charset="0"/>
                <a:cs typeface="Tahoma" panose="020B0604030504040204" pitchFamily="34" charset="0"/>
              </a:rPr>
              <a:t>alto índice de </a:t>
            </a:r>
            <a:r>
              <a:rPr lang="pt-BR" sz="1100" dirty="0" smtClean="0">
                <a:latin typeface="Tahoma" panose="020B0604030504040204" pitchFamily="34" charset="0"/>
                <a:ea typeface="Tahoma" panose="020B0604030504040204" pitchFamily="34" charset="0"/>
                <a:cs typeface="Tahoma" panose="020B0604030504040204" pitchFamily="34" charset="0"/>
              </a:rPr>
              <a:t>obsolescência</a:t>
            </a:r>
          </a:p>
          <a:p>
            <a:pPr algn="just"/>
            <a:endParaRPr lang="pt-BR" sz="11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smtClean="0">
                <a:latin typeface="Tahoma" panose="020B0604030504040204" pitchFamily="34" charset="0"/>
                <a:ea typeface="Tahoma" panose="020B0604030504040204" pitchFamily="34" charset="0"/>
                <a:cs typeface="Tahoma" panose="020B0604030504040204" pitchFamily="34" charset="0"/>
              </a:rPr>
              <a:t>Causa do desvio do indicador</a:t>
            </a:r>
            <a:r>
              <a:rPr lang="pt-BR" sz="1100" dirty="0">
                <a:latin typeface="Tahoma" panose="020B0604030504040204" pitchFamily="34" charset="0"/>
                <a:ea typeface="Tahoma" panose="020B0604030504040204" pitchFamily="34" charset="0"/>
                <a:cs typeface="Tahoma" panose="020B0604030504040204" pitchFamily="34" charset="0"/>
              </a:rPr>
              <a:t>: </a:t>
            </a:r>
            <a:r>
              <a:rPr lang="pt-BR" sz="1100" dirty="0" smtClean="0">
                <a:latin typeface="Tahoma" panose="020B0604030504040204" pitchFamily="34" charset="0"/>
                <a:ea typeface="Tahoma" panose="020B0604030504040204" pitchFamily="34" charset="0"/>
                <a:cs typeface="Tahoma" panose="020B0604030504040204" pitchFamily="34" charset="0"/>
              </a:rPr>
              <a:t>Através </a:t>
            </a:r>
            <a:r>
              <a:rPr lang="pt-BR" sz="1100" dirty="0">
                <a:latin typeface="Tahoma" panose="020B0604030504040204" pitchFamily="34" charset="0"/>
                <a:ea typeface="Tahoma" panose="020B0604030504040204" pitchFamily="34" charset="0"/>
                <a:cs typeface="Tahoma" panose="020B0604030504040204" pitchFamily="34" charset="0"/>
              </a:rPr>
              <a:t>do acordo entre o  solicitante e o laboratório, os prazos são mais flexíveis e estabelecidos em função da capacidade de atendimento do laboratório</a:t>
            </a:r>
            <a:r>
              <a:rPr lang="pt-BR" sz="1100" dirty="0" smtClean="0">
                <a:latin typeface="Tahoma" panose="020B0604030504040204" pitchFamily="34" charset="0"/>
                <a:ea typeface="Tahoma" panose="020B0604030504040204" pitchFamily="34" charset="0"/>
                <a:cs typeface="Tahoma" panose="020B0604030504040204" pitchFamily="34" charset="0"/>
              </a:rPr>
              <a:t>. A </a:t>
            </a:r>
            <a:r>
              <a:rPr lang="pt-BR" sz="1100" dirty="0">
                <a:latin typeface="Tahoma" panose="020B0604030504040204" pitchFamily="34" charset="0"/>
                <a:ea typeface="Tahoma" panose="020B0604030504040204" pitchFamily="34" charset="0"/>
                <a:cs typeface="Tahoma" panose="020B0604030504040204" pitchFamily="34" charset="0"/>
              </a:rPr>
              <a:t>dificuldade </a:t>
            </a:r>
            <a:r>
              <a:rPr lang="pt-BR" sz="1100" dirty="0" smtClean="0">
                <a:latin typeface="Tahoma" panose="020B0604030504040204" pitchFamily="34" charset="0"/>
                <a:ea typeface="Tahoma" panose="020B0604030504040204" pitchFamily="34" charset="0"/>
                <a:cs typeface="Tahoma" panose="020B0604030504040204" pitchFamily="34" charset="0"/>
              </a:rPr>
              <a:t>tem sido manter </a:t>
            </a:r>
            <a:r>
              <a:rPr lang="pt-BR" sz="1100" dirty="0">
                <a:latin typeface="Tahoma" panose="020B0604030504040204" pitchFamily="34" charset="0"/>
                <a:ea typeface="Tahoma" panose="020B0604030504040204" pitchFamily="34" charset="0"/>
                <a:cs typeface="Tahoma" panose="020B0604030504040204" pitchFamily="34" charset="0"/>
              </a:rPr>
              <a:t>os equipamentos em pleno </a:t>
            </a:r>
            <a:r>
              <a:rPr lang="pt-BR" sz="1100" dirty="0" smtClean="0">
                <a:latin typeface="Tahoma" panose="020B0604030504040204" pitchFamily="34" charset="0"/>
                <a:ea typeface="Tahoma" panose="020B0604030504040204" pitchFamily="34" charset="0"/>
                <a:cs typeface="Tahoma" panose="020B0604030504040204" pitchFamily="34" charset="0"/>
              </a:rPr>
              <a:t>funcionamento, o que leva, por </a:t>
            </a:r>
            <a:r>
              <a:rPr lang="pt-BR" sz="1100" dirty="0">
                <a:latin typeface="Tahoma" panose="020B0604030504040204" pitchFamily="34" charset="0"/>
                <a:ea typeface="Tahoma" panose="020B0604030504040204" pitchFamily="34" charset="0"/>
                <a:cs typeface="Tahoma" panose="020B0604030504040204" pitchFamily="34" charset="0"/>
              </a:rPr>
              <a:t>vezes, </a:t>
            </a:r>
            <a:r>
              <a:rPr lang="pt-BR" sz="1100" dirty="0" smtClean="0">
                <a:latin typeface="Tahoma" panose="020B0604030504040204" pitchFamily="34" charset="0"/>
                <a:ea typeface="Tahoma" panose="020B0604030504040204" pitchFamily="34" charset="0"/>
                <a:cs typeface="Tahoma" panose="020B0604030504040204" pitchFamily="34" charset="0"/>
              </a:rPr>
              <a:t>a </a:t>
            </a:r>
            <a:r>
              <a:rPr lang="pt-BR" sz="1100" dirty="0">
                <a:latin typeface="Tahoma" panose="020B0604030504040204" pitchFamily="34" charset="0"/>
                <a:ea typeface="Tahoma" panose="020B0604030504040204" pitchFamily="34" charset="0"/>
                <a:cs typeface="Tahoma" panose="020B0604030504040204" pitchFamily="34" charset="0"/>
              </a:rPr>
              <a:t>extrapolar os prazos acordados</a:t>
            </a:r>
            <a:r>
              <a:rPr lang="pt-BR" sz="11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100" dirty="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latin typeface="Tahoma" panose="020B0604030504040204" pitchFamily="34" charset="0"/>
                <a:ea typeface="Tahoma" panose="020B0604030504040204" pitchFamily="34" charset="0"/>
                <a:cs typeface="Tahoma" panose="020B0604030504040204" pitchFamily="34" charset="0"/>
              </a:rPr>
              <a:t>Estratégia da correção de rumo</a:t>
            </a:r>
            <a:r>
              <a:rPr lang="pt-BR" sz="1100" dirty="0">
                <a:latin typeface="Tahoma" panose="020B0604030504040204" pitchFamily="34" charset="0"/>
                <a:ea typeface="Tahoma" panose="020B0604030504040204" pitchFamily="34" charset="0"/>
                <a:cs typeface="Tahoma" panose="020B0604030504040204" pitchFamily="34" charset="0"/>
              </a:rPr>
              <a:t>: Recuperação dos equipamentos que estão impactando no tempo de entrega de resultados através de: </a:t>
            </a:r>
            <a:r>
              <a:rPr lang="pt-BR" sz="1100" dirty="0" smtClean="0">
                <a:latin typeface="Tahoma" panose="020B0604030504040204" pitchFamily="34" charset="0"/>
                <a:ea typeface="Tahoma" panose="020B0604030504040204" pitchFamily="34" charset="0"/>
                <a:cs typeface="Tahoma" panose="020B0604030504040204" pitchFamily="34" charset="0"/>
              </a:rPr>
              <a:t>1) </a:t>
            </a:r>
            <a:r>
              <a:rPr lang="pt-BR" sz="1100" dirty="0">
                <a:latin typeface="Tahoma" panose="020B0604030504040204" pitchFamily="34" charset="0"/>
                <a:ea typeface="Tahoma" panose="020B0604030504040204" pitchFamily="34" charset="0"/>
                <a:cs typeface="Tahoma" panose="020B0604030504040204" pitchFamily="34" charset="0"/>
              </a:rPr>
              <a:t>Aquisições de insumos, peças e equipamentos por importação direta, através do CNPq, </a:t>
            </a:r>
            <a:r>
              <a:rPr lang="pt-BR" sz="1100" dirty="0" smtClean="0">
                <a:latin typeface="Tahoma" panose="020B0604030504040204" pitchFamily="34" charset="0"/>
                <a:ea typeface="Tahoma" panose="020B0604030504040204" pitchFamily="34" charset="0"/>
                <a:cs typeface="Tahoma" panose="020B0604030504040204" pitchFamily="34" charset="0"/>
              </a:rPr>
              <a:t>2) </a:t>
            </a:r>
            <a:r>
              <a:rPr lang="pt-BR" sz="1100" dirty="0">
                <a:latin typeface="Tahoma" panose="020B0604030504040204" pitchFamily="34" charset="0"/>
                <a:ea typeface="Tahoma" panose="020B0604030504040204" pitchFamily="34" charset="0"/>
                <a:cs typeface="Tahoma" panose="020B0604030504040204" pitchFamily="34" charset="0"/>
              </a:rPr>
              <a:t>Retomar o processo de aquisição de peças  e insumos para recuperar os Cromatógrafos Iônicos do LAMIN RJ e </a:t>
            </a:r>
            <a:r>
              <a:rPr lang="pt-BR" sz="1100" dirty="0" smtClean="0">
                <a:latin typeface="Tahoma" panose="020B0604030504040204" pitchFamily="34" charset="0"/>
                <a:ea typeface="Tahoma" panose="020B0604030504040204" pitchFamily="34" charset="0"/>
                <a:cs typeface="Tahoma" panose="020B0604030504040204" pitchFamily="34" charset="0"/>
              </a:rPr>
              <a:t>SP; e </a:t>
            </a:r>
            <a:r>
              <a:rPr lang="pt-BR" sz="1100" dirty="0">
                <a:latin typeface="Tahoma" panose="020B0604030504040204" pitchFamily="34" charset="0"/>
                <a:ea typeface="Tahoma" panose="020B0604030504040204" pitchFamily="34" charset="0"/>
                <a:cs typeface="Tahoma" panose="020B0604030504040204" pitchFamily="34" charset="0"/>
              </a:rPr>
              <a:t>3 </a:t>
            </a:r>
            <a:r>
              <a:rPr lang="pt-BR" sz="1100" dirty="0" smtClean="0">
                <a:latin typeface="Tahoma" panose="020B0604030504040204" pitchFamily="34" charset="0"/>
                <a:ea typeface="Tahoma" panose="020B0604030504040204" pitchFamily="34" charset="0"/>
                <a:cs typeface="Tahoma" panose="020B0604030504040204" pitchFamily="34" charset="0"/>
              </a:rPr>
              <a:t>) </a:t>
            </a:r>
            <a:r>
              <a:rPr lang="pt-BR" sz="1100" dirty="0">
                <a:latin typeface="Tahoma" panose="020B0604030504040204" pitchFamily="34" charset="0"/>
                <a:ea typeface="Tahoma" panose="020B0604030504040204" pitchFamily="34" charset="0"/>
                <a:cs typeface="Tahoma" panose="020B0604030504040204" pitchFamily="34" charset="0"/>
              </a:rPr>
              <a:t>Aquisição de novos equipamentos através do Projeto Meta II. </a:t>
            </a:r>
          </a:p>
          <a:p>
            <a:pPr algn="just"/>
            <a:endParaRPr lang="pt-BR" sz="1100" dirty="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latin typeface="Tahoma" panose="020B0604030504040204" pitchFamily="34" charset="0"/>
                <a:ea typeface="Tahoma" panose="020B0604030504040204" pitchFamily="34" charset="0"/>
                <a:cs typeface="Tahoma" panose="020B0604030504040204" pitchFamily="34" charset="0"/>
              </a:rPr>
              <a:t>Registro das melhores práticas</a:t>
            </a:r>
            <a:r>
              <a:rPr lang="pt-BR" sz="1100" dirty="0">
                <a:latin typeface="Tahoma" panose="020B0604030504040204" pitchFamily="34" charset="0"/>
                <a:ea typeface="Tahoma" panose="020B0604030504040204" pitchFamily="34" charset="0"/>
                <a:cs typeface="Tahoma" panose="020B0604030504040204" pitchFamily="34" charset="0"/>
              </a:rPr>
              <a:t>: Processo de desenvolvimento do sistema WEB para gestão das atividades desenvolvidas na Rede LAMIN</a:t>
            </a:r>
            <a:r>
              <a:rPr lang="pt-BR" sz="1100" dirty="0" smtClean="0">
                <a:latin typeface="Tahoma" panose="020B0604030504040204" pitchFamily="34" charset="0"/>
                <a:ea typeface="Tahoma" panose="020B0604030504040204" pitchFamily="34" charset="0"/>
                <a:cs typeface="Tahoma" panose="020B0604030504040204" pitchFamily="34" charset="0"/>
              </a:rPr>
              <a:t>.</a:t>
            </a:r>
            <a:endParaRPr lang="pt-BR" sz="1100" dirty="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274392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8256"/>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185466305"/>
              </p:ext>
            </p:extLst>
          </p:nvPr>
        </p:nvGraphicFramePr>
        <p:xfrm>
          <a:off x="6934199" y="53012"/>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053791501"/>
              </p:ext>
            </p:extLst>
          </p:nvPr>
        </p:nvGraphicFramePr>
        <p:xfrm>
          <a:off x="193677" y="809582"/>
          <a:ext cx="8712991" cy="1686762"/>
        </p:xfrm>
        <a:graphic>
          <a:graphicData uri="http://schemas.openxmlformats.org/drawingml/2006/table">
            <a:tbl>
              <a:tblPr/>
              <a:tblGrid>
                <a:gridCol w="1221447">
                  <a:extLst>
                    <a:ext uri="{9D8B030D-6E8A-4147-A177-3AD203B41FA5}">
                      <a16:colId xmlns:a16="http://schemas.microsoft.com/office/drawing/2014/main" val="2462460554"/>
                    </a:ext>
                  </a:extLst>
                </a:gridCol>
                <a:gridCol w="1721660">
                  <a:extLst>
                    <a:ext uri="{9D8B030D-6E8A-4147-A177-3AD203B41FA5}">
                      <a16:colId xmlns:a16="http://schemas.microsoft.com/office/drawing/2014/main" val="2635116795"/>
                    </a:ext>
                  </a:extLst>
                </a:gridCol>
                <a:gridCol w="856177">
                  <a:extLst>
                    <a:ext uri="{9D8B030D-6E8A-4147-A177-3AD203B41FA5}">
                      <a16:colId xmlns:a16="http://schemas.microsoft.com/office/drawing/2014/main" val="873438031"/>
                    </a:ext>
                  </a:extLst>
                </a:gridCol>
                <a:gridCol w="1274958">
                  <a:extLst>
                    <a:ext uri="{9D8B030D-6E8A-4147-A177-3AD203B41FA5}">
                      <a16:colId xmlns:a16="http://schemas.microsoft.com/office/drawing/2014/main" val="961679016"/>
                    </a:ext>
                  </a:extLst>
                </a:gridCol>
                <a:gridCol w="1321489">
                  <a:extLst>
                    <a:ext uri="{9D8B030D-6E8A-4147-A177-3AD203B41FA5}">
                      <a16:colId xmlns:a16="http://schemas.microsoft.com/office/drawing/2014/main" val="4248024482"/>
                    </a:ext>
                  </a:extLst>
                </a:gridCol>
                <a:gridCol w="772420">
                  <a:extLst>
                    <a:ext uri="{9D8B030D-6E8A-4147-A177-3AD203B41FA5}">
                      <a16:colId xmlns:a16="http://schemas.microsoft.com/office/drawing/2014/main" val="1693548945"/>
                    </a:ext>
                  </a:extLst>
                </a:gridCol>
                <a:gridCol w="772420">
                  <a:extLst>
                    <a:ext uri="{9D8B030D-6E8A-4147-A177-3AD203B41FA5}">
                      <a16:colId xmlns:a16="http://schemas.microsoft.com/office/drawing/2014/main" val="2801438641"/>
                    </a:ext>
                  </a:extLst>
                </a:gridCol>
                <a:gridCol w="772420">
                  <a:extLst>
                    <a:ext uri="{9D8B030D-6E8A-4147-A177-3AD203B41FA5}">
                      <a16:colId xmlns:a16="http://schemas.microsoft.com/office/drawing/2014/main" val="229435708"/>
                    </a:ext>
                  </a:extLst>
                </a:gridCol>
              </a:tblGrid>
              <a:tr h="461054">
                <a:tc>
                  <a:txBody>
                    <a:bodyPr/>
                    <a:lstStyle/>
                    <a:p>
                      <a:pPr algn="ctr" fontAlgn="ctr"/>
                      <a:r>
                        <a:rPr lang="pt-BR" sz="900" b="1" i="0" u="none" strike="noStrike">
                          <a:solidFill>
                            <a:srgbClr val="FFFFFF"/>
                          </a:solidFill>
                          <a:effectLst/>
                          <a:latin typeface="Tahoma" panose="020B0604030504040204" pitchFamily="34" charset="0"/>
                        </a:rPr>
                        <a:t>Indicador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Fórmula</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Execução</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4º Trimestre</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3078199643"/>
                  </a:ext>
                </a:extLst>
              </a:tr>
              <a:tr h="1068255">
                <a:tc>
                  <a:txBody>
                    <a:bodyPr/>
                    <a:lstStyle/>
                    <a:p>
                      <a:pPr algn="ctr" fontAlgn="ctr"/>
                      <a:r>
                        <a:rPr lang="pt-BR" sz="900" b="1" i="0" u="none" strike="noStrike" dirty="0">
                          <a:solidFill>
                            <a:srgbClr val="000000"/>
                          </a:solidFill>
                          <a:effectLst/>
                          <a:latin typeface="Tahoma" panose="020B0604030504040204" pitchFamily="34" charset="0"/>
                        </a:rPr>
                        <a:t>Atendimento do Acordo de Nível de Serviço (ANS) para demandas de apoio técnico (Cartografia, Geoprocessamento, Editoração)</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ANSSAT = (ANSCART+ ANSGEO + ANSEDI)/3</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91%</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91%</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91%</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5628826"/>
                  </a:ext>
                </a:extLst>
              </a:tr>
              <a:tr h="157453">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endParaRPr lang="pt-BR" sz="900" b="0" i="0" u="none" strike="noStrike">
                        <a:effectLst/>
                        <a:latin typeface="Tahoma" panose="020B0604030504040204" pitchFamily="34" charset="0"/>
                      </a:endParaRPr>
                    </a:p>
                  </a:txBody>
                  <a:tcPr marL="5107" marR="5107" marT="5107"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72463405"/>
                  </a:ext>
                </a:extLst>
              </a:tr>
            </a:tbl>
          </a:graphicData>
        </a:graphic>
      </p:graphicFrame>
      <p:sp>
        <p:nvSpPr>
          <p:cNvPr id="3" name="Retângulo 2"/>
          <p:cNvSpPr/>
          <p:nvPr/>
        </p:nvSpPr>
        <p:spPr>
          <a:xfrm>
            <a:off x="152400" y="2343944"/>
            <a:ext cx="8839200" cy="2453557"/>
          </a:xfrm>
          <a:prstGeom prst="rect">
            <a:avLst/>
          </a:prstGeom>
        </p:spPr>
        <p:txBody>
          <a:bodyPr wrap="square">
            <a:spAutoFit/>
          </a:bodyPr>
          <a:lstStyle/>
          <a:p>
            <a:pPr lvl="0" algn="just"/>
            <a:r>
              <a:rPr lang="pt-BR" sz="11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Observação</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Devido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a pandemia todas as atividades de campo da DICART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foram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suspensas</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Apenas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um plotter está disponível na divisão,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os demais aguardam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manutenção e as devidas peças de reposição</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solidFill>
                  <a:srgbClr val="000000"/>
                </a:solidFill>
                <a:latin typeface="Tahoma" panose="020B0604030504040204" pitchFamily="34" charset="0"/>
                <a:ea typeface="Tahoma" panose="020B0604030504040204" pitchFamily="34" charset="0"/>
                <a:cs typeface="Tahoma" panose="020B0604030504040204" pitchFamily="34" charset="0"/>
              </a:rPr>
              <a:t>Causa do desvio do indicador</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1) DIGEOP</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Das 8 entregas previstas no IEGM, foram finalizados o SGIH (em produção), Aflora, Amostras, </a:t>
            </a:r>
            <a:r>
              <a:rPr lang="pt-BR" sz="1100" dirty="0" err="1">
                <a:solidFill>
                  <a:srgbClr val="000000"/>
                </a:solidFill>
                <a:latin typeface="Tahoma" panose="020B0604030504040204" pitchFamily="34" charset="0"/>
                <a:ea typeface="Tahoma" panose="020B0604030504040204" pitchFamily="34" charset="0"/>
                <a:cs typeface="Tahoma" panose="020B0604030504040204" pitchFamily="34" charset="0"/>
              </a:rPr>
              <a:t>Recmin</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e Projetos (em teste</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meta não foi alcançada devido ao atraso na tramitação do TED com a Universidade Federal de Lavras e no PDL com a Imagem, para desenvolvimento de novas bases de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dados; 2) DIEDIG</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Atrasos devido ao retrabalho pelo encaminhamento de produtos não finalizados ou aprovados pelos parceiros, entrega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fora do prazo em função de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prioridades da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área demandante,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processo de aprendizagem de novos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diagramadores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resultando na necessidade de  um tempo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maior para a execução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dos trabalhos, além da demora na revisão pelos autores; e 3) DICART: Operação do GLPI que exige um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alinhamento dos pedidos que são solicitados e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entregues, além do processo de aprendizado da equipe em manusear o sistema.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Problemas na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disponibilidade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da equipe diante do quadro da pandemia</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1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Estratégia de correção de rumo</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DIEDIG - Ajuste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das prioridades da execução dos trabalhos de diagramação com os demandantes;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estabelecer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com as áreas solicitantes um cronograma de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editoração; ganho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de prática com a tarefa de diagramação pelos novos colaboradores para conclusão dos trabalhos nos prazos previstos; controle do tempo do trabalho de revisão dos autores para minimizar os atrasos na conclusão dos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trabalhos; produtos finalizados </a:t>
            </a:r>
            <a:r>
              <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rPr>
              <a:t>e completos </a:t>
            </a:r>
            <a:r>
              <a:rPr lang="pt-B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para encaminhamento à diagramação. </a:t>
            </a:r>
            <a:endParaRPr lang="pt-B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9930619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smtClean="0">
                <a:solidFill>
                  <a:srgbClr val="FFFFFF"/>
                </a:solidFill>
                <a:latin typeface="Tahoma" panose="020B0604030504040204" pitchFamily="34" charset="0"/>
              </a:rPr>
              <a:t>PERSPECTIVA DE VALOR PARA CLIENTES E USUÁRIOS</a:t>
            </a:r>
            <a:endParaRPr lang="pt-BR" altLang="en-US" sz="2200" b="1" dirty="0">
              <a:solidFill>
                <a:srgbClr val="FFFFFF"/>
              </a:solidFill>
              <a:latin typeface="Tahoma" panose="020B0604030504040204"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800515021"/>
              </p:ext>
            </p:extLst>
          </p:nvPr>
        </p:nvGraphicFramePr>
        <p:xfrm>
          <a:off x="185140" y="1330339"/>
          <a:ext cx="8732594" cy="2974082"/>
        </p:xfrm>
        <a:graphic>
          <a:graphicData uri="http://schemas.openxmlformats.org/drawingml/2006/table">
            <a:tbl>
              <a:tblPr/>
              <a:tblGrid>
                <a:gridCol w="1224195">
                  <a:extLst>
                    <a:ext uri="{9D8B030D-6E8A-4147-A177-3AD203B41FA5}">
                      <a16:colId xmlns:a16="http://schemas.microsoft.com/office/drawing/2014/main" val="2602048899"/>
                    </a:ext>
                  </a:extLst>
                </a:gridCol>
                <a:gridCol w="1725533">
                  <a:extLst>
                    <a:ext uri="{9D8B030D-6E8A-4147-A177-3AD203B41FA5}">
                      <a16:colId xmlns:a16="http://schemas.microsoft.com/office/drawing/2014/main" val="3686117014"/>
                    </a:ext>
                  </a:extLst>
                </a:gridCol>
                <a:gridCol w="858103">
                  <a:extLst>
                    <a:ext uri="{9D8B030D-6E8A-4147-A177-3AD203B41FA5}">
                      <a16:colId xmlns:a16="http://schemas.microsoft.com/office/drawing/2014/main" val="1404161448"/>
                    </a:ext>
                  </a:extLst>
                </a:gridCol>
                <a:gridCol w="1277827">
                  <a:extLst>
                    <a:ext uri="{9D8B030D-6E8A-4147-A177-3AD203B41FA5}">
                      <a16:colId xmlns:a16="http://schemas.microsoft.com/office/drawing/2014/main" val="2099599076"/>
                    </a:ext>
                  </a:extLst>
                </a:gridCol>
                <a:gridCol w="1324462">
                  <a:extLst>
                    <a:ext uri="{9D8B030D-6E8A-4147-A177-3AD203B41FA5}">
                      <a16:colId xmlns:a16="http://schemas.microsoft.com/office/drawing/2014/main" val="3262691147"/>
                    </a:ext>
                  </a:extLst>
                </a:gridCol>
                <a:gridCol w="774158">
                  <a:extLst>
                    <a:ext uri="{9D8B030D-6E8A-4147-A177-3AD203B41FA5}">
                      <a16:colId xmlns:a16="http://schemas.microsoft.com/office/drawing/2014/main" val="3492958779"/>
                    </a:ext>
                  </a:extLst>
                </a:gridCol>
                <a:gridCol w="774158">
                  <a:extLst>
                    <a:ext uri="{9D8B030D-6E8A-4147-A177-3AD203B41FA5}">
                      <a16:colId xmlns:a16="http://schemas.microsoft.com/office/drawing/2014/main" val="1140179307"/>
                    </a:ext>
                  </a:extLst>
                </a:gridCol>
                <a:gridCol w="774158">
                  <a:extLst>
                    <a:ext uri="{9D8B030D-6E8A-4147-A177-3AD203B41FA5}">
                      <a16:colId xmlns:a16="http://schemas.microsoft.com/office/drawing/2014/main" val="3635550355"/>
                    </a:ext>
                  </a:extLst>
                </a:gridCol>
              </a:tblGrid>
              <a:tr h="478251">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58221537"/>
                  </a:ext>
                </a:extLst>
              </a:tr>
              <a:tr h="738442">
                <a:tc>
                  <a:txBody>
                    <a:bodyPr/>
                    <a:lstStyle/>
                    <a:p>
                      <a:pPr algn="ctr" fontAlgn="ctr"/>
                      <a:r>
                        <a:rPr lang="pt-BR" sz="900" b="1" i="0" u="none" strike="noStrike" dirty="0">
                          <a:solidFill>
                            <a:srgbClr val="000000"/>
                          </a:solidFill>
                          <a:effectLst/>
                          <a:latin typeface="Tahoma" panose="020B0604030504040204" pitchFamily="34" charset="0"/>
                        </a:rPr>
                        <a:t>Produção laboratorial para atendimento de demandas da ANM</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PL= % atendimentos com SLA cumprido</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LAMIN</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53%</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53%</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59%</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57730265"/>
                  </a:ext>
                </a:extLst>
              </a:tr>
              <a:tr h="792162">
                <a:tc>
                  <a:txBody>
                    <a:bodyPr/>
                    <a:lstStyle/>
                    <a:p>
                      <a:pPr algn="ctr" fontAlgn="ctr"/>
                      <a:r>
                        <a:rPr lang="pt-BR" sz="900" b="1" i="0" u="none" strike="noStrike">
                          <a:solidFill>
                            <a:srgbClr val="000000"/>
                          </a:solidFill>
                          <a:effectLst/>
                          <a:latin typeface="Tahoma" panose="020B0604030504040204" pitchFamily="34" charset="0"/>
                        </a:rPr>
                        <a:t>Índice de incremento do conhecimento geocientífico</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l-GR" sz="900" b="1" i="0" u="none" strike="noStrike" dirty="0" smtClean="0">
                          <a:solidFill>
                            <a:srgbClr val="000000"/>
                          </a:solidFill>
                          <a:effectLst/>
                          <a:latin typeface="Tahoma" panose="020B0604030504040204" pitchFamily="34" charset="0"/>
                        </a:rPr>
                        <a:t>Δ</a:t>
                      </a:r>
                      <a:r>
                        <a:rPr lang="pt-BR" sz="900" b="1" i="0" u="none" strike="noStrike" dirty="0" smtClean="0">
                          <a:solidFill>
                            <a:srgbClr val="000000"/>
                          </a:solidFill>
                          <a:effectLst/>
                          <a:latin typeface="Tahoma" panose="020B0604030504040204" pitchFamily="34" charset="0"/>
                        </a:rPr>
                        <a:t> conhecimento </a:t>
                      </a:r>
                      <a:r>
                        <a:rPr lang="pt-BR" sz="900" b="1" i="0" u="none" strike="noStrike" dirty="0">
                          <a:solidFill>
                            <a:srgbClr val="000000"/>
                          </a:solidFill>
                          <a:effectLst/>
                          <a:latin typeface="Tahoma" panose="020B0604030504040204" pitchFamily="34" charset="0"/>
                        </a:rPr>
                        <a:t>geocientífico disponibilizado nos </a:t>
                      </a:r>
                      <a:r>
                        <a:rPr lang="pt-BR" sz="900" b="1" i="0" u="none" strike="noStrike" dirty="0" smtClean="0">
                          <a:solidFill>
                            <a:srgbClr val="000000"/>
                          </a:solidFill>
                          <a:effectLst/>
                          <a:latin typeface="Tahoma" panose="020B0604030504040204" pitchFamily="34" charset="0"/>
                        </a:rPr>
                        <a:t>acervos</a:t>
                      </a:r>
                      <a:endParaRPr lang="pt-BR" sz="900" b="1" i="0" u="none" strike="noStrike" dirty="0">
                        <a:solidFill>
                          <a:srgbClr val="000000"/>
                        </a:solidFill>
                        <a:effectLst/>
                        <a:latin typeface="Tahoma" panose="020B0604030504040204" pitchFamily="34" charset="0"/>
                      </a:endParaRP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DERID/DEINF</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9,7%</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9,3%</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95%</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95%</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48532062"/>
                  </a:ext>
                </a:extLst>
              </a:tr>
              <a:tr h="792162">
                <a:tc>
                  <a:txBody>
                    <a:bodyPr/>
                    <a:lstStyle/>
                    <a:p>
                      <a:pPr algn="ctr" fontAlgn="ctr"/>
                      <a:r>
                        <a:rPr lang="pt-BR" sz="900" b="1" i="0" u="none" strike="noStrike">
                          <a:solidFill>
                            <a:srgbClr val="000000"/>
                          </a:solidFill>
                          <a:effectLst/>
                          <a:latin typeface="Tahoma" panose="020B0604030504040204" pitchFamily="34" charset="0"/>
                        </a:rPr>
                        <a:t>Índice de Produção Técnico- Científico - IPTC</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IPTC = [(∑relatórios técnicos, publicações científicas e outros produtos institucionais) / (∑pesquisadores e analistas em geociências da área técnica)]</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0,79 </a:t>
                      </a: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Produtos </a:t>
                      </a:r>
                      <a:r>
                        <a:rPr lang="pt-BR" sz="900" b="1" i="0" u="none" strike="noStrike" dirty="0">
                          <a:solidFill>
                            <a:srgbClr val="000000"/>
                          </a:solidFill>
                          <a:effectLst/>
                          <a:latin typeface="Tahoma" panose="020B0604030504040204" pitchFamily="34" charset="0"/>
                        </a:rPr>
                        <a:t>técnico- científico por analista/pesquisador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0,49 </a:t>
                      </a: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Produtos </a:t>
                      </a:r>
                      <a:r>
                        <a:rPr lang="pt-BR" sz="900" b="1" i="0" u="none" strike="noStrike" dirty="0">
                          <a:solidFill>
                            <a:srgbClr val="000000"/>
                          </a:solidFill>
                          <a:effectLst/>
                          <a:latin typeface="Tahoma" panose="020B0604030504040204" pitchFamily="34" charset="0"/>
                        </a:rPr>
                        <a:t>técnico- científico por analista/pesquisador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62%</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62%</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10188202"/>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4671869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70633" y="-18256"/>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05582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081272405"/>
              </p:ext>
            </p:extLst>
          </p:nvPr>
        </p:nvGraphicFramePr>
        <p:xfrm>
          <a:off x="179388" y="1048544"/>
          <a:ext cx="8732594" cy="1216693"/>
        </p:xfrm>
        <a:graphic>
          <a:graphicData uri="http://schemas.openxmlformats.org/drawingml/2006/table">
            <a:tbl>
              <a:tblPr/>
              <a:tblGrid>
                <a:gridCol w="1224195">
                  <a:extLst>
                    <a:ext uri="{9D8B030D-6E8A-4147-A177-3AD203B41FA5}">
                      <a16:colId xmlns:a16="http://schemas.microsoft.com/office/drawing/2014/main" val="2602048899"/>
                    </a:ext>
                  </a:extLst>
                </a:gridCol>
                <a:gridCol w="1725533">
                  <a:extLst>
                    <a:ext uri="{9D8B030D-6E8A-4147-A177-3AD203B41FA5}">
                      <a16:colId xmlns:a16="http://schemas.microsoft.com/office/drawing/2014/main" val="3686117014"/>
                    </a:ext>
                  </a:extLst>
                </a:gridCol>
                <a:gridCol w="858103">
                  <a:extLst>
                    <a:ext uri="{9D8B030D-6E8A-4147-A177-3AD203B41FA5}">
                      <a16:colId xmlns:a16="http://schemas.microsoft.com/office/drawing/2014/main" val="1404161448"/>
                    </a:ext>
                  </a:extLst>
                </a:gridCol>
                <a:gridCol w="1277827">
                  <a:extLst>
                    <a:ext uri="{9D8B030D-6E8A-4147-A177-3AD203B41FA5}">
                      <a16:colId xmlns:a16="http://schemas.microsoft.com/office/drawing/2014/main" val="2099599076"/>
                    </a:ext>
                  </a:extLst>
                </a:gridCol>
                <a:gridCol w="1324462">
                  <a:extLst>
                    <a:ext uri="{9D8B030D-6E8A-4147-A177-3AD203B41FA5}">
                      <a16:colId xmlns:a16="http://schemas.microsoft.com/office/drawing/2014/main" val="3262691147"/>
                    </a:ext>
                  </a:extLst>
                </a:gridCol>
                <a:gridCol w="774158">
                  <a:extLst>
                    <a:ext uri="{9D8B030D-6E8A-4147-A177-3AD203B41FA5}">
                      <a16:colId xmlns:a16="http://schemas.microsoft.com/office/drawing/2014/main" val="3492958779"/>
                    </a:ext>
                  </a:extLst>
                </a:gridCol>
                <a:gridCol w="774158">
                  <a:extLst>
                    <a:ext uri="{9D8B030D-6E8A-4147-A177-3AD203B41FA5}">
                      <a16:colId xmlns:a16="http://schemas.microsoft.com/office/drawing/2014/main" val="1140179307"/>
                    </a:ext>
                  </a:extLst>
                </a:gridCol>
                <a:gridCol w="774158">
                  <a:extLst>
                    <a:ext uri="{9D8B030D-6E8A-4147-A177-3AD203B41FA5}">
                      <a16:colId xmlns:a16="http://schemas.microsoft.com/office/drawing/2014/main" val="3635550355"/>
                    </a:ext>
                  </a:extLst>
                </a:gridCol>
              </a:tblGrid>
              <a:tr h="478251">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58221537"/>
                  </a:ext>
                </a:extLst>
              </a:tr>
              <a:tr h="738442">
                <a:tc>
                  <a:txBody>
                    <a:bodyPr/>
                    <a:lstStyle/>
                    <a:p>
                      <a:pPr algn="ctr" fontAlgn="ctr"/>
                      <a:r>
                        <a:rPr lang="pt-BR" sz="900" b="1" i="0" u="none" strike="noStrike" dirty="0">
                          <a:solidFill>
                            <a:srgbClr val="000000"/>
                          </a:solidFill>
                          <a:effectLst/>
                          <a:latin typeface="Tahoma" panose="020B0604030504040204" pitchFamily="34" charset="0"/>
                        </a:rPr>
                        <a:t>Produção laboratorial para atendimento de demandas da ANM</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PL= % atendimentos com SLA cumprido</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LAMIN</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53%</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53%</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59%</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57730265"/>
                  </a:ext>
                </a:extLst>
              </a:tr>
            </a:tbl>
          </a:graphicData>
        </a:graphic>
      </p:graphicFrame>
      <p:sp>
        <p:nvSpPr>
          <p:cNvPr id="10" name="Retângulo 9"/>
          <p:cNvSpPr/>
          <p:nvPr/>
        </p:nvSpPr>
        <p:spPr>
          <a:xfrm>
            <a:off x="153824" y="2267744"/>
            <a:ext cx="8632022" cy="2496324"/>
          </a:xfrm>
          <a:prstGeom prst="rect">
            <a:avLst/>
          </a:prstGeom>
        </p:spPr>
        <p:txBody>
          <a:bodyPr wrap="square">
            <a:spAutoFit/>
          </a:bodyPr>
          <a:lstStyle/>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Observação</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Houve </a:t>
            </a:r>
            <a:r>
              <a:rPr lang="pt-BR" sz="1200" dirty="0">
                <a:latin typeface="Tahoma" panose="020B0604030504040204" pitchFamily="34" charset="0"/>
                <a:ea typeface="Tahoma" panose="020B0604030504040204" pitchFamily="34" charset="0"/>
                <a:cs typeface="Tahoma" panose="020B0604030504040204" pitchFamily="34" charset="0"/>
              </a:rPr>
              <a:t>uma recuperação significativa na demanda de estudos in loco em função da melhoria de logística para o atendimento, </a:t>
            </a:r>
            <a:r>
              <a:rPr lang="pt-BR" sz="1200" dirty="0" smtClean="0">
                <a:latin typeface="Tahoma" panose="020B0604030504040204" pitchFamily="34" charset="0"/>
                <a:ea typeface="Tahoma" panose="020B0604030504040204" pitchFamily="34" charset="0"/>
                <a:cs typeface="Tahoma" panose="020B0604030504040204" pitchFamily="34" charset="0"/>
              </a:rPr>
              <a:t> com </a:t>
            </a:r>
            <a:r>
              <a:rPr lang="pt-BR" sz="1200" dirty="0">
                <a:latin typeface="Tahoma" panose="020B0604030504040204" pitchFamily="34" charset="0"/>
                <a:ea typeface="Tahoma" panose="020B0604030504040204" pitchFamily="34" charset="0"/>
                <a:cs typeface="Tahoma" panose="020B0604030504040204" pitchFamily="34" charset="0"/>
              </a:rPr>
              <a:t>um percentual de 68% de atendimentos dentro do prazo de um total de 56.563.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Causa </a:t>
            </a:r>
            <a:r>
              <a:rPr lang="pt-BR" sz="1200" u="sng" dirty="0">
                <a:latin typeface="Tahoma" panose="020B0604030504040204" pitchFamily="34" charset="0"/>
                <a:ea typeface="Tahoma" panose="020B0604030504040204" pitchFamily="34" charset="0"/>
                <a:cs typeface="Tahoma" panose="020B0604030504040204" pitchFamily="34" charset="0"/>
              </a:rPr>
              <a:t>do desvio do indicador</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O prazo de atendimento não tem sido cumprido devido à: 1) Dificuldade </a:t>
            </a:r>
            <a:r>
              <a:rPr lang="pt-BR" sz="1200" dirty="0">
                <a:latin typeface="Tahoma" panose="020B0604030504040204" pitchFamily="34" charset="0"/>
                <a:ea typeface="Tahoma" panose="020B0604030504040204" pitchFamily="34" charset="0"/>
                <a:cs typeface="Tahoma" panose="020B0604030504040204" pitchFamily="34" charset="0"/>
              </a:rPr>
              <a:t>em manter alguns equipamentos em pleno </a:t>
            </a:r>
            <a:r>
              <a:rPr lang="pt-BR" sz="1200" dirty="0" smtClean="0">
                <a:latin typeface="Tahoma" panose="020B0604030504040204" pitchFamily="34" charset="0"/>
                <a:ea typeface="Tahoma" panose="020B0604030504040204" pitchFamily="34" charset="0"/>
                <a:cs typeface="Tahoma" panose="020B0604030504040204" pitchFamily="34" charset="0"/>
              </a:rPr>
              <a:t>funcionamento pelo </a:t>
            </a:r>
            <a:r>
              <a:rPr lang="pt-BR" sz="1200" dirty="0">
                <a:latin typeface="Tahoma" panose="020B0604030504040204" pitchFamily="34" charset="0"/>
                <a:ea typeface="Tahoma" panose="020B0604030504040204" pitchFamily="34" charset="0"/>
                <a:cs typeface="Tahoma" panose="020B0604030504040204" pitchFamily="34" charset="0"/>
              </a:rPr>
              <a:t>alto grau de </a:t>
            </a:r>
            <a:r>
              <a:rPr lang="pt-BR" sz="1200" dirty="0" smtClean="0">
                <a:latin typeface="Tahoma" panose="020B0604030504040204" pitchFamily="34" charset="0"/>
                <a:ea typeface="Tahoma" panose="020B0604030504040204" pitchFamily="34" charset="0"/>
                <a:cs typeface="Tahoma" panose="020B0604030504040204" pitchFamily="34" charset="0"/>
              </a:rPr>
              <a:t>desgaste; 2) Demora nos </a:t>
            </a:r>
            <a:r>
              <a:rPr lang="pt-BR" sz="1200" dirty="0">
                <a:latin typeface="Tahoma" panose="020B0604030504040204" pitchFamily="34" charset="0"/>
                <a:ea typeface="Tahoma" panose="020B0604030504040204" pitchFamily="34" charset="0"/>
                <a:cs typeface="Tahoma" panose="020B0604030504040204" pitchFamily="34" charset="0"/>
              </a:rPr>
              <a:t>processos de aquisição de peças e serviços, para a manutenção dos </a:t>
            </a:r>
            <a:r>
              <a:rPr lang="pt-BR" sz="1200" dirty="0" smtClean="0">
                <a:latin typeface="Tahoma" panose="020B0604030504040204" pitchFamily="34" charset="0"/>
                <a:ea typeface="Tahoma" panose="020B0604030504040204" pitchFamily="34" charset="0"/>
                <a:cs typeface="Tahoma" panose="020B0604030504040204" pitchFamily="34" charset="0"/>
              </a:rPr>
              <a:t>equipamentos; e 3)Diminuição </a:t>
            </a:r>
            <a:r>
              <a:rPr lang="pt-BR" sz="1200" dirty="0">
                <a:latin typeface="Tahoma" panose="020B0604030504040204" pitchFamily="34" charset="0"/>
                <a:ea typeface="Tahoma" panose="020B0604030504040204" pitchFamily="34" charset="0"/>
                <a:cs typeface="Tahoma" panose="020B0604030504040204" pitchFamily="34" charset="0"/>
              </a:rPr>
              <a:t>da força de trabalho </a:t>
            </a:r>
            <a:r>
              <a:rPr lang="pt-BR" sz="1200" dirty="0" smtClean="0">
                <a:latin typeface="Tahoma" panose="020B0604030504040204" pitchFamily="34" charset="0"/>
                <a:ea typeface="Tahoma" panose="020B0604030504040204" pitchFamily="34" charset="0"/>
                <a:cs typeface="Tahoma" panose="020B0604030504040204" pitchFamily="34" charset="0"/>
              </a:rPr>
              <a:t>em </a:t>
            </a:r>
            <a:r>
              <a:rPr lang="pt-BR" sz="1200" dirty="0">
                <a:latin typeface="Tahoma" panose="020B0604030504040204" pitchFamily="34" charset="0"/>
                <a:ea typeface="Tahoma" panose="020B0604030504040204" pitchFamily="34" charset="0"/>
                <a:cs typeface="Tahoma" panose="020B0604030504040204" pitchFamily="34" charset="0"/>
              </a:rPr>
              <a:t>aproximadamente 35</a:t>
            </a:r>
            <a:r>
              <a:rPr lang="pt-BR" sz="12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a:latin typeface="Tahoma" panose="020B0604030504040204" pitchFamily="34" charset="0"/>
                <a:ea typeface="Tahoma" panose="020B0604030504040204" pitchFamily="34" charset="0"/>
                <a:cs typeface="Tahoma" panose="020B0604030504040204" pitchFamily="34" charset="0"/>
              </a:rPr>
              <a:t>Estratégia da correção de rumo</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Recuperação dos equipamentos que </a:t>
            </a:r>
            <a:r>
              <a:rPr lang="pt-BR" sz="1200" dirty="0">
                <a:latin typeface="Tahoma" panose="020B0604030504040204" pitchFamily="34" charset="0"/>
                <a:ea typeface="Tahoma" panose="020B0604030504040204" pitchFamily="34" charset="0"/>
                <a:cs typeface="Tahoma" panose="020B0604030504040204" pitchFamily="34" charset="0"/>
              </a:rPr>
              <a:t>estão impactando </a:t>
            </a:r>
            <a:r>
              <a:rPr lang="pt-BR" sz="1200" dirty="0" smtClean="0">
                <a:latin typeface="Tahoma" panose="020B0604030504040204" pitchFamily="34" charset="0"/>
                <a:ea typeface="Tahoma" panose="020B0604030504040204" pitchFamily="34" charset="0"/>
                <a:cs typeface="Tahoma" panose="020B0604030504040204" pitchFamily="34" charset="0"/>
              </a:rPr>
              <a:t>no </a:t>
            </a:r>
            <a:r>
              <a:rPr lang="pt-BR" sz="1200" dirty="0">
                <a:latin typeface="Tahoma" panose="020B0604030504040204" pitchFamily="34" charset="0"/>
                <a:ea typeface="Tahoma" panose="020B0604030504040204" pitchFamily="34" charset="0"/>
                <a:cs typeface="Tahoma" panose="020B0604030504040204" pitchFamily="34" charset="0"/>
              </a:rPr>
              <a:t>tempo de entrega de </a:t>
            </a:r>
            <a:r>
              <a:rPr lang="pt-BR" sz="1200" dirty="0" smtClean="0">
                <a:latin typeface="Tahoma" panose="020B0604030504040204" pitchFamily="34" charset="0"/>
                <a:ea typeface="Tahoma" panose="020B0604030504040204" pitchFamily="34" charset="0"/>
                <a:cs typeface="Tahoma" panose="020B0604030504040204" pitchFamily="34" charset="0"/>
              </a:rPr>
              <a:t>resultados através de: 1) Aquisições </a:t>
            </a:r>
            <a:r>
              <a:rPr lang="pt-BR" sz="1200" dirty="0">
                <a:latin typeface="Tahoma" panose="020B0604030504040204" pitchFamily="34" charset="0"/>
                <a:ea typeface="Tahoma" panose="020B0604030504040204" pitchFamily="34" charset="0"/>
                <a:cs typeface="Tahoma" panose="020B0604030504040204" pitchFamily="34" charset="0"/>
              </a:rPr>
              <a:t>de insumos, peças e equipamentos </a:t>
            </a:r>
            <a:r>
              <a:rPr lang="pt-BR" sz="1200" dirty="0" smtClean="0">
                <a:latin typeface="Tahoma" panose="020B0604030504040204" pitchFamily="34" charset="0"/>
                <a:ea typeface="Tahoma" panose="020B0604030504040204" pitchFamily="34" charset="0"/>
                <a:cs typeface="Tahoma" panose="020B0604030504040204" pitchFamily="34" charset="0"/>
              </a:rPr>
              <a:t>por </a:t>
            </a:r>
            <a:r>
              <a:rPr lang="pt-BR" sz="1200" dirty="0">
                <a:latin typeface="Tahoma" panose="020B0604030504040204" pitchFamily="34" charset="0"/>
                <a:ea typeface="Tahoma" panose="020B0604030504040204" pitchFamily="34" charset="0"/>
                <a:cs typeface="Tahoma" panose="020B0604030504040204" pitchFamily="34" charset="0"/>
              </a:rPr>
              <a:t>importação direta, através do CNPq</a:t>
            </a:r>
            <a:r>
              <a:rPr lang="pt-BR" sz="1200" dirty="0" smtClean="0">
                <a:latin typeface="Tahoma" panose="020B0604030504040204" pitchFamily="34" charset="0"/>
                <a:ea typeface="Tahoma" panose="020B0604030504040204" pitchFamily="34" charset="0"/>
                <a:cs typeface="Tahoma" panose="020B0604030504040204" pitchFamily="34" charset="0"/>
              </a:rPr>
              <a:t>, 2) </a:t>
            </a:r>
            <a:r>
              <a:rPr lang="pt-BR" sz="1200" dirty="0">
                <a:latin typeface="Tahoma" panose="020B0604030504040204" pitchFamily="34" charset="0"/>
                <a:ea typeface="Tahoma" panose="020B0604030504040204" pitchFamily="34" charset="0"/>
                <a:cs typeface="Tahoma" panose="020B0604030504040204" pitchFamily="34" charset="0"/>
              </a:rPr>
              <a:t>Retomar o processo de aquisição de peças  e </a:t>
            </a:r>
            <a:r>
              <a:rPr lang="pt-BR" sz="1200" dirty="0" smtClean="0">
                <a:latin typeface="Tahoma" panose="020B0604030504040204" pitchFamily="34" charset="0"/>
                <a:ea typeface="Tahoma" panose="020B0604030504040204" pitchFamily="34" charset="0"/>
                <a:cs typeface="Tahoma" panose="020B0604030504040204" pitchFamily="34" charset="0"/>
              </a:rPr>
              <a:t>insumos </a:t>
            </a:r>
            <a:r>
              <a:rPr lang="pt-BR" sz="1200" dirty="0">
                <a:latin typeface="Tahoma" panose="020B0604030504040204" pitchFamily="34" charset="0"/>
                <a:ea typeface="Tahoma" panose="020B0604030504040204" pitchFamily="34" charset="0"/>
                <a:cs typeface="Tahoma" panose="020B0604030504040204" pitchFamily="34" charset="0"/>
              </a:rPr>
              <a:t>para recuperar os Cromatógrafos Iônicos do LAMIN RJ e São </a:t>
            </a:r>
            <a:r>
              <a:rPr lang="pt-BR" sz="1200" dirty="0" smtClean="0">
                <a:latin typeface="Tahoma" panose="020B0604030504040204" pitchFamily="34" charset="0"/>
                <a:ea typeface="Tahoma" panose="020B0604030504040204" pitchFamily="34" charset="0"/>
                <a:cs typeface="Tahoma" panose="020B0604030504040204" pitchFamily="34" charset="0"/>
              </a:rPr>
              <a:t>Paulo; e 3) Aquisição </a:t>
            </a:r>
            <a:r>
              <a:rPr lang="pt-BR" sz="1200" dirty="0">
                <a:latin typeface="Tahoma" panose="020B0604030504040204" pitchFamily="34" charset="0"/>
                <a:ea typeface="Tahoma" panose="020B0604030504040204" pitchFamily="34" charset="0"/>
                <a:cs typeface="Tahoma" panose="020B0604030504040204" pitchFamily="34" charset="0"/>
              </a:rPr>
              <a:t>de </a:t>
            </a:r>
            <a:r>
              <a:rPr lang="pt-BR" sz="1200" dirty="0" smtClean="0">
                <a:latin typeface="Tahoma" panose="020B0604030504040204" pitchFamily="34" charset="0"/>
                <a:ea typeface="Tahoma" panose="020B0604030504040204" pitchFamily="34" charset="0"/>
                <a:cs typeface="Tahoma" panose="020B0604030504040204" pitchFamily="34" charset="0"/>
              </a:rPr>
              <a:t>novos </a:t>
            </a:r>
            <a:r>
              <a:rPr lang="pt-BR" sz="1200" dirty="0">
                <a:latin typeface="Tahoma" panose="020B0604030504040204" pitchFamily="34" charset="0"/>
                <a:ea typeface="Tahoma" panose="020B0604030504040204" pitchFamily="34" charset="0"/>
                <a:cs typeface="Tahoma" panose="020B0604030504040204" pitchFamily="34" charset="0"/>
              </a:rPr>
              <a:t>equipamentos através do Projeto Meta II.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a:latin typeface="Tahoma" panose="020B0604030504040204" pitchFamily="34" charset="0"/>
                <a:ea typeface="Tahoma" panose="020B0604030504040204" pitchFamily="34" charset="0"/>
                <a:cs typeface="Tahoma" panose="020B0604030504040204" pitchFamily="34" charset="0"/>
              </a:rPr>
              <a:t>Registro das melhores </a:t>
            </a:r>
            <a:r>
              <a:rPr lang="pt-BR" sz="1200" u="sng" dirty="0" smtClean="0">
                <a:latin typeface="Tahoma" panose="020B0604030504040204" pitchFamily="34" charset="0"/>
                <a:ea typeface="Tahoma" panose="020B0604030504040204" pitchFamily="34" charset="0"/>
                <a:cs typeface="Tahoma" panose="020B0604030504040204" pitchFamily="34" charset="0"/>
              </a:rPr>
              <a:t>práticas</a:t>
            </a:r>
            <a:r>
              <a:rPr lang="pt-BR" sz="1200" dirty="0" smtClean="0">
                <a:latin typeface="Tahoma" panose="020B0604030504040204" pitchFamily="34" charset="0"/>
                <a:ea typeface="Tahoma" panose="020B0604030504040204" pitchFamily="34" charset="0"/>
                <a:cs typeface="Tahoma" panose="020B0604030504040204" pitchFamily="34" charset="0"/>
              </a:rPr>
              <a:t>: Processo de desenvolvimento do </a:t>
            </a:r>
            <a:r>
              <a:rPr lang="pt-BR" sz="1200" dirty="0">
                <a:latin typeface="Tahoma" panose="020B0604030504040204" pitchFamily="34" charset="0"/>
                <a:ea typeface="Tahoma" panose="020B0604030504040204" pitchFamily="34" charset="0"/>
                <a:cs typeface="Tahoma" panose="020B0604030504040204" pitchFamily="34" charset="0"/>
              </a:rPr>
              <a:t>sistema WEB para </a:t>
            </a:r>
            <a:r>
              <a:rPr lang="pt-BR" sz="1200" dirty="0" smtClean="0">
                <a:latin typeface="Tahoma" panose="020B0604030504040204" pitchFamily="34" charset="0"/>
                <a:ea typeface="Tahoma" panose="020B0604030504040204" pitchFamily="34" charset="0"/>
                <a:cs typeface="Tahoma" panose="020B0604030504040204" pitchFamily="34" charset="0"/>
              </a:rPr>
              <a:t>gestão </a:t>
            </a:r>
            <a:r>
              <a:rPr lang="pt-BR" sz="1200" dirty="0">
                <a:latin typeface="Tahoma" panose="020B0604030504040204" pitchFamily="34" charset="0"/>
                <a:ea typeface="Tahoma" panose="020B0604030504040204" pitchFamily="34" charset="0"/>
                <a:cs typeface="Tahoma" panose="020B0604030504040204" pitchFamily="34" charset="0"/>
              </a:rPr>
              <a:t>das atividades desenvolvidas na Rede </a:t>
            </a:r>
            <a:r>
              <a:rPr lang="pt-BR" sz="1200" dirty="0" smtClean="0">
                <a:latin typeface="Tahoma" panose="020B0604030504040204" pitchFamily="34" charset="0"/>
                <a:ea typeface="Tahoma" panose="020B0604030504040204" pitchFamily="34" charset="0"/>
                <a:cs typeface="Tahoma" panose="020B0604030504040204" pitchFamily="34" charset="0"/>
              </a:rPr>
              <a:t>LAMIN.</a:t>
            </a: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31065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27708" y="-14462"/>
            <a:ext cx="9192036" cy="5157664"/>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2" y="4869798"/>
            <a:ext cx="9114909"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84291009"/>
              </p:ext>
            </p:extLst>
          </p:nvPr>
        </p:nvGraphicFramePr>
        <p:xfrm>
          <a:off x="168062" y="988536"/>
          <a:ext cx="8712595" cy="1650356"/>
        </p:xfrm>
        <a:graphic>
          <a:graphicData uri="http://schemas.openxmlformats.org/drawingml/2006/table">
            <a:tbl>
              <a:tblPr/>
              <a:tblGrid>
                <a:gridCol w="1676518">
                  <a:extLst>
                    <a:ext uri="{9D8B030D-6E8A-4147-A177-3AD203B41FA5}">
                      <a16:colId xmlns:a16="http://schemas.microsoft.com/office/drawing/2014/main" val="1927098473"/>
                    </a:ext>
                  </a:extLst>
                </a:gridCol>
                <a:gridCol w="1676518">
                  <a:extLst>
                    <a:ext uri="{9D8B030D-6E8A-4147-A177-3AD203B41FA5}">
                      <a16:colId xmlns:a16="http://schemas.microsoft.com/office/drawing/2014/main" val="1665454464"/>
                    </a:ext>
                  </a:extLst>
                </a:gridCol>
                <a:gridCol w="867165">
                  <a:extLst>
                    <a:ext uri="{9D8B030D-6E8A-4147-A177-3AD203B41FA5}">
                      <a16:colId xmlns:a16="http://schemas.microsoft.com/office/drawing/2014/main" val="3915147192"/>
                    </a:ext>
                  </a:extLst>
                </a:gridCol>
                <a:gridCol w="992421">
                  <a:extLst>
                    <a:ext uri="{9D8B030D-6E8A-4147-A177-3AD203B41FA5}">
                      <a16:colId xmlns:a16="http://schemas.microsoft.com/office/drawing/2014/main" val="1243395304"/>
                    </a:ext>
                  </a:extLst>
                </a:gridCol>
                <a:gridCol w="992421">
                  <a:extLst>
                    <a:ext uri="{9D8B030D-6E8A-4147-A177-3AD203B41FA5}">
                      <a16:colId xmlns:a16="http://schemas.microsoft.com/office/drawing/2014/main" val="529038936"/>
                    </a:ext>
                  </a:extLst>
                </a:gridCol>
                <a:gridCol w="838259">
                  <a:extLst>
                    <a:ext uri="{9D8B030D-6E8A-4147-A177-3AD203B41FA5}">
                      <a16:colId xmlns:a16="http://schemas.microsoft.com/office/drawing/2014/main" val="3928248438"/>
                    </a:ext>
                  </a:extLst>
                </a:gridCol>
                <a:gridCol w="751543">
                  <a:extLst>
                    <a:ext uri="{9D8B030D-6E8A-4147-A177-3AD203B41FA5}">
                      <a16:colId xmlns:a16="http://schemas.microsoft.com/office/drawing/2014/main" val="909232995"/>
                    </a:ext>
                  </a:extLst>
                </a:gridCol>
                <a:gridCol w="917750">
                  <a:extLst>
                    <a:ext uri="{9D8B030D-6E8A-4147-A177-3AD203B41FA5}">
                      <a16:colId xmlns:a16="http://schemas.microsoft.com/office/drawing/2014/main" val="3498760785"/>
                    </a:ext>
                  </a:extLst>
                </a:gridCol>
              </a:tblGrid>
              <a:tr h="642298">
                <a:tc>
                  <a:txBody>
                    <a:bodyPr/>
                    <a:lstStyle/>
                    <a:p>
                      <a:pPr algn="ctr" fontAlgn="ctr"/>
                      <a:r>
                        <a:rPr lang="pt-BR" sz="900" b="1" i="0" u="none" strike="noStrike">
                          <a:solidFill>
                            <a:srgbClr val="FFFFFF"/>
                          </a:solidFill>
                          <a:effectLst/>
                          <a:latin typeface="Tahoma" panose="020B0604030504040204" pitchFamily="34" charset="0"/>
                        </a:rPr>
                        <a:t>Indicador</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551995472"/>
                  </a:ext>
                </a:extLst>
              </a:tr>
              <a:tr h="1008058">
                <a:tc>
                  <a:txBody>
                    <a:bodyPr/>
                    <a:lstStyle/>
                    <a:p>
                      <a:pPr algn="ctr" fontAlgn="ctr"/>
                      <a:r>
                        <a:rPr lang="pt-BR" sz="900" b="1" i="0" u="none" strike="noStrike" dirty="0" smtClean="0">
                          <a:solidFill>
                            <a:srgbClr val="000000"/>
                          </a:solidFill>
                          <a:effectLst/>
                          <a:latin typeface="Tahoma" panose="020B0604030504040204" pitchFamily="34" charset="0"/>
                        </a:rPr>
                        <a:t>Produtos disponibilizados em projetos para Eventos Hidrológicos Críticos e de Hidrologia Aplicada</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(nº de sistemas disponibilizados) + (nº de estudos publicados)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22 Produtos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22 Produtos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03764426"/>
                  </a:ext>
                </a:extLst>
              </a:tr>
            </a:tbl>
          </a:graphicData>
        </a:graphic>
      </p:graphicFrame>
      <p:sp>
        <p:nvSpPr>
          <p:cNvPr id="8" name="Retângulo 7"/>
          <p:cNvSpPr/>
          <p:nvPr/>
        </p:nvSpPr>
        <p:spPr>
          <a:xfrm>
            <a:off x="151691" y="2878415"/>
            <a:ext cx="8728966" cy="1637756"/>
          </a:xfrm>
          <a:prstGeom prst="rect">
            <a:avLst/>
          </a:prstGeom>
        </p:spPr>
        <p:txBody>
          <a:bodyPr wrap="square">
            <a:spAutoFit/>
          </a:bodyPr>
          <a:lstStyle/>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Observação</a:t>
            </a:r>
            <a:r>
              <a:rPr lang="pt-BR" sz="1200" dirty="0" smtClean="0">
                <a:latin typeface="Tahoma" panose="020B0604030504040204" pitchFamily="34" charset="0"/>
                <a:ea typeface="Tahoma" panose="020B0604030504040204" pitchFamily="34" charset="0"/>
                <a:cs typeface="Tahoma" panose="020B0604030504040204" pitchFamily="34" charset="0"/>
              </a:rPr>
              <a:t>: Entrega </a:t>
            </a:r>
            <a:r>
              <a:rPr lang="pt-BR" sz="1200" dirty="0">
                <a:latin typeface="Tahoma" panose="020B0604030504040204" pitchFamily="34" charset="0"/>
                <a:ea typeface="Tahoma" panose="020B0604030504040204" pitchFamily="34" charset="0"/>
                <a:cs typeface="Tahoma" panose="020B0604030504040204" pitchFamily="34" charset="0"/>
              </a:rPr>
              <a:t>de 02 (dois) produtos extras - não computados na meta pactuada - duas manchas de </a:t>
            </a:r>
            <a:r>
              <a:rPr lang="pt-BR" sz="1200" dirty="0" smtClean="0">
                <a:latin typeface="Tahoma" panose="020B0604030504040204" pitchFamily="34" charset="0"/>
                <a:ea typeface="Tahoma" panose="020B0604030504040204" pitchFamily="34" charset="0"/>
                <a:cs typeface="Tahoma" panose="020B0604030504040204" pitchFamily="34" charset="0"/>
              </a:rPr>
              <a:t>inundações </a:t>
            </a:r>
            <a:r>
              <a:rPr lang="pt-BR" sz="1200" dirty="0">
                <a:latin typeface="Tahoma" panose="020B0604030504040204" pitchFamily="34" charset="0"/>
                <a:ea typeface="Tahoma" panose="020B0604030504040204" pitchFamily="34" charset="0"/>
                <a:cs typeface="Tahoma" panose="020B0604030504040204" pitchFamily="34" charset="0"/>
              </a:rPr>
              <a:t>computadas na Meta GDAG.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Iniciativa </a:t>
            </a:r>
            <a:r>
              <a:rPr lang="pt-BR" sz="1200" dirty="0">
                <a:latin typeface="Tahoma" panose="020B0604030504040204" pitchFamily="34" charset="0"/>
                <a:ea typeface="Tahoma" panose="020B0604030504040204" pitchFamily="34" charset="0"/>
                <a:cs typeface="Tahoma" panose="020B0604030504040204" pitchFamily="34" charset="0"/>
              </a:rPr>
              <a:t>Previsão e Alerta de Eventos Hidrológicos Críticos</a:t>
            </a:r>
            <a:r>
              <a:rPr lang="pt-BR" sz="1200" dirty="0" smtClean="0">
                <a:latin typeface="Tahoma" panose="020B0604030504040204" pitchFamily="34" charset="0"/>
                <a:ea typeface="Tahoma" panose="020B0604030504040204" pitchFamily="34" charset="0"/>
                <a:cs typeface="Tahoma" panose="020B0604030504040204" pitchFamily="34" charset="0"/>
              </a:rPr>
              <a:t>: 1</a:t>
            </a:r>
            <a:r>
              <a:rPr lang="pt-BR" sz="1200" dirty="0">
                <a:latin typeface="Tahoma" panose="020B0604030504040204" pitchFamily="34" charset="0"/>
                <a:ea typeface="Tahoma" panose="020B0604030504040204" pitchFamily="34" charset="0"/>
                <a:cs typeface="Tahoma" panose="020B0604030504040204" pitchFamily="34" charset="0"/>
              </a:rPr>
              <a:t>) Não finalizou </a:t>
            </a:r>
            <a:r>
              <a:rPr lang="pt-BR" sz="1200" dirty="0" smtClean="0">
                <a:latin typeface="Tahoma" panose="020B0604030504040204" pitchFamily="34" charset="0"/>
                <a:ea typeface="Tahoma" panose="020B0604030504040204" pitchFamily="34" charset="0"/>
                <a:cs typeface="Tahoma" panose="020B0604030504040204" pitchFamily="34" charset="0"/>
              </a:rPr>
              <a:t>alguns </a:t>
            </a:r>
            <a:r>
              <a:rPr lang="pt-BR" sz="1200" dirty="0">
                <a:latin typeface="Tahoma" panose="020B0604030504040204" pitchFamily="34" charset="0"/>
                <a:ea typeface="Tahoma" panose="020B0604030504040204" pitchFamily="34" charset="0"/>
                <a:cs typeface="Tahoma" panose="020B0604030504040204" pitchFamily="34" charset="0"/>
              </a:rPr>
              <a:t>estudos hidrológicos adicionais programados - sem comprometimento das entregas finais e 2) Déficit operacional humano - Sistema do Xingu.   </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Iniciativa </a:t>
            </a:r>
            <a:r>
              <a:rPr lang="pt-BR" sz="1200" dirty="0">
                <a:latin typeface="Tahoma" panose="020B0604030504040204" pitchFamily="34" charset="0"/>
                <a:ea typeface="Tahoma" panose="020B0604030504040204" pitchFamily="34" charset="0"/>
                <a:cs typeface="Tahoma" panose="020B0604030504040204" pitchFamily="34" charset="0"/>
              </a:rPr>
              <a:t>Levantamento e Estudos Hidrológicos: Situação sanitária </a:t>
            </a:r>
            <a:r>
              <a:rPr lang="pt-BR" sz="1200" dirty="0" smtClean="0">
                <a:latin typeface="Tahoma" panose="020B0604030504040204" pitchFamily="34" charset="0"/>
                <a:ea typeface="Tahoma" panose="020B0604030504040204" pitchFamily="34" charset="0"/>
                <a:cs typeface="Tahoma" panose="020B0604030504040204" pitchFamily="34" charset="0"/>
              </a:rPr>
              <a:t>(COVID-19) </a:t>
            </a:r>
            <a:r>
              <a:rPr lang="pt-BR" sz="1200" dirty="0">
                <a:latin typeface="Tahoma" panose="020B0604030504040204" pitchFamily="34" charset="0"/>
                <a:ea typeface="Tahoma" panose="020B0604030504040204" pitchFamily="34" charset="0"/>
                <a:cs typeface="Tahoma" panose="020B0604030504040204" pitchFamily="34" charset="0"/>
              </a:rPr>
              <a:t>comprometeu as atividades de campo do Projeto Estudos Integrados em Bacias Representativas e Experimental - Região Serrana - RJ</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18" name="Seta em Curva para a Esquerda 1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CaixaDeTexto 18">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47158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18256"/>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371296142"/>
              </p:ext>
            </p:extLst>
          </p:nvPr>
        </p:nvGraphicFramePr>
        <p:xfrm>
          <a:off x="249534" y="1004926"/>
          <a:ext cx="8732594" cy="1146711"/>
        </p:xfrm>
        <a:graphic>
          <a:graphicData uri="http://schemas.openxmlformats.org/drawingml/2006/table">
            <a:tbl>
              <a:tblPr/>
              <a:tblGrid>
                <a:gridCol w="1224195">
                  <a:extLst>
                    <a:ext uri="{9D8B030D-6E8A-4147-A177-3AD203B41FA5}">
                      <a16:colId xmlns:a16="http://schemas.microsoft.com/office/drawing/2014/main" val="2602048899"/>
                    </a:ext>
                  </a:extLst>
                </a:gridCol>
                <a:gridCol w="1725533">
                  <a:extLst>
                    <a:ext uri="{9D8B030D-6E8A-4147-A177-3AD203B41FA5}">
                      <a16:colId xmlns:a16="http://schemas.microsoft.com/office/drawing/2014/main" val="3686117014"/>
                    </a:ext>
                  </a:extLst>
                </a:gridCol>
                <a:gridCol w="858103">
                  <a:extLst>
                    <a:ext uri="{9D8B030D-6E8A-4147-A177-3AD203B41FA5}">
                      <a16:colId xmlns:a16="http://schemas.microsoft.com/office/drawing/2014/main" val="1404161448"/>
                    </a:ext>
                  </a:extLst>
                </a:gridCol>
                <a:gridCol w="1277827">
                  <a:extLst>
                    <a:ext uri="{9D8B030D-6E8A-4147-A177-3AD203B41FA5}">
                      <a16:colId xmlns:a16="http://schemas.microsoft.com/office/drawing/2014/main" val="2099599076"/>
                    </a:ext>
                  </a:extLst>
                </a:gridCol>
                <a:gridCol w="1324462">
                  <a:extLst>
                    <a:ext uri="{9D8B030D-6E8A-4147-A177-3AD203B41FA5}">
                      <a16:colId xmlns:a16="http://schemas.microsoft.com/office/drawing/2014/main" val="3262691147"/>
                    </a:ext>
                  </a:extLst>
                </a:gridCol>
                <a:gridCol w="774158">
                  <a:extLst>
                    <a:ext uri="{9D8B030D-6E8A-4147-A177-3AD203B41FA5}">
                      <a16:colId xmlns:a16="http://schemas.microsoft.com/office/drawing/2014/main" val="3492958779"/>
                    </a:ext>
                  </a:extLst>
                </a:gridCol>
                <a:gridCol w="774158">
                  <a:extLst>
                    <a:ext uri="{9D8B030D-6E8A-4147-A177-3AD203B41FA5}">
                      <a16:colId xmlns:a16="http://schemas.microsoft.com/office/drawing/2014/main" val="1140179307"/>
                    </a:ext>
                  </a:extLst>
                </a:gridCol>
                <a:gridCol w="774158">
                  <a:extLst>
                    <a:ext uri="{9D8B030D-6E8A-4147-A177-3AD203B41FA5}">
                      <a16:colId xmlns:a16="http://schemas.microsoft.com/office/drawing/2014/main" val="3635550355"/>
                    </a:ext>
                  </a:extLst>
                </a:gridCol>
              </a:tblGrid>
              <a:tr h="431683">
                <a:tc>
                  <a:txBody>
                    <a:bodyPr/>
                    <a:lstStyle/>
                    <a:p>
                      <a:pPr algn="ctr" fontAlgn="ctr"/>
                      <a:r>
                        <a:rPr lang="pt-BR" sz="900" b="1" i="0" u="none" strike="noStrike" dirty="0">
                          <a:solidFill>
                            <a:srgbClr val="FFFFFF"/>
                          </a:solidFill>
                          <a:effectLst/>
                          <a:latin typeface="Tahoma" panose="020B0604030504040204" pitchFamily="34" charset="0"/>
                        </a:rPr>
                        <a:t>Indicador</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453" marR="6453" marT="6453"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58221537"/>
                  </a:ext>
                </a:extLst>
              </a:tr>
              <a:tr h="715028">
                <a:tc>
                  <a:txBody>
                    <a:bodyPr/>
                    <a:lstStyle/>
                    <a:p>
                      <a:pPr algn="ctr" fontAlgn="ctr"/>
                      <a:r>
                        <a:rPr lang="pt-BR" sz="900" b="1" i="0" u="none" strike="noStrike" dirty="0">
                          <a:solidFill>
                            <a:srgbClr val="000000"/>
                          </a:solidFill>
                          <a:effectLst/>
                          <a:latin typeface="Tahoma" panose="020B0604030504040204" pitchFamily="34" charset="0"/>
                        </a:rPr>
                        <a:t>Índice de incremento do conhecimento geocientífico</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l-GR" sz="900" b="1" i="0" u="none" strike="noStrike" dirty="0" smtClean="0">
                          <a:solidFill>
                            <a:srgbClr val="000000"/>
                          </a:solidFill>
                          <a:effectLst/>
                          <a:latin typeface="Tahoma" panose="020B0604030504040204" pitchFamily="34" charset="0"/>
                        </a:rPr>
                        <a:t>Δ</a:t>
                      </a:r>
                      <a:r>
                        <a:rPr lang="pt-BR" sz="900" b="1" i="0" u="none" strike="noStrike" dirty="0" smtClean="0">
                          <a:solidFill>
                            <a:srgbClr val="000000"/>
                          </a:solidFill>
                          <a:effectLst/>
                          <a:latin typeface="Tahoma" panose="020B0604030504040204" pitchFamily="34" charset="0"/>
                        </a:rPr>
                        <a:t> conhecimento geocientífico disponibilizado nos acervos</a:t>
                      </a:r>
                      <a:endParaRPr lang="pt-BR" sz="900" b="1" i="0" u="none" strike="noStrike" dirty="0">
                        <a:solidFill>
                          <a:srgbClr val="000000"/>
                        </a:solidFill>
                        <a:effectLst/>
                        <a:latin typeface="Tahoma" panose="020B0604030504040204" pitchFamily="34" charset="0"/>
                      </a:endParaRP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DERID/</a:t>
                      </a:r>
                    </a:p>
                    <a:p>
                      <a:pPr algn="ctr" fontAlgn="ctr"/>
                      <a:r>
                        <a:rPr lang="pt-BR" sz="900" b="1" i="0" u="none" strike="noStrike" dirty="0" smtClean="0">
                          <a:solidFill>
                            <a:srgbClr val="000000"/>
                          </a:solidFill>
                          <a:effectLst/>
                          <a:latin typeface="Tahoma" panose="020B0604030504040204" pitchFamily="34" charset="0"/>
                        </a:rPr>
                        <a:t>DEINF/</a:t>
                      </a:r>
                    </a:p>
                    <a:p>
                      <a:pPr algn="ctr" fontAlgn="ctr"/>
                      <a:r>
                        <a:rPr lang="pt-BR" sz="900" b="1" i="0" u="none" strike="noStrike" dirty="0" smtClean="0">
                          <a:solidFill>
                            <a:srgbClr val="000000"/>
                          </a:solidFill>
                          <a:effectLst/>
                          <a:latin typeface="Tahoma" panose="020B0604030504040204" pitchFamily="34" charset="0"/>
                        </a:rPr>
                        <a:t>MCTer/</a:t>
                      </a:r>
                    </a:p>
                    <a:p>
                      <a:pPr algn="ctr" fontAlgn="ctr"/>
                      <a:r>
                        <a:rPr lang="pt-BR" sz="900" b="1" i="0" u="none" strike="noStrike" dirty="0" smtClean="0">
                          <a:solidFill>
                            <a:srgbClr val="000000"/>
                          </a:solidFill>
                          <a:effectLst/>
                          <a:latin typeface="Tahoma" panose="020B0604030504040204" pitchFamily="34" charset="0"/>
                        </a:rPr>
                        <a:t>Litotecas</a:t>
                      </a:r>
                      <a:endParaRPr lang="pt-BR" sz="900" b="1" i="0" u="none" strike="noStrike" dirty="0">
                        <a:solidFill>
                          <a:srgbClr val="000000"/>
                        </a:solidFill>
                        <a:effectLst/>
                        <a:latin typeface="Tahoma" panose="020B0604030504040204" pitchFamily="34" charset="0"/>
                      </a:endParaRP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9,7%</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9,3%</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95%</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95%</a:t>
                      </a:r>
                    </a:p>
                  </a:txBody>
                  <a:tcPr marL="6453" marR="6453" marT="645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48532062"/>
                  </a:ext>
                </a:extLst>
              </a:tr>
            </a:tbl>
          </a:graphicData>
        </a:graphic>
      </p:graphicFrame>
      <p:sp>
        <p:nvSpPr>
          <p:cNvPr id="10" name="Retângulo 9"/>
          <p:cNvSpPr/>
          <p:nvPr/>
        </p:nvSpPr>
        <p:spPr>
          <a:xfrm>
            <a:off x="249535" y="2267744"/>
            <a:ext cx="8756986" cy="2811539"/>
          </a:xfrm>
          <a:prstGeom prst="rect">
            <a:avLst/>
          </a:prstGeom>
        </p:spPr>
        <p:txBody>
          <a:bodyPr wrap="square">
            <a:spAutoFit/>
          </a:bodyPr>
          <a:lstStyle/>
          <a:p>
            <a:pPr algn="just"/>
            <a:r>
              <a:rPr lang="pt-BR" sz="1000" u="sng" dirty="0" smtClean="0">
                <a:latin typeface="Tahoma" panose="020B0604030504040204" pitchFamily="34" charset="0"/>
                <a:ea typeface="Tahoma" panose="020B0604030504040204" pitchFamily="34" charset="0"/>
                <a:cs typeface="Tahoma" panose="020B0604030504040204" pitchFamily="34" charset="0"/>
              </a:rPr>
              <a:t>Análise de tendência</a:t>
            </a:r>
            <a:r>
              <a:rPr lang="pt-BR" sz="1000" dirty="0">
                <a:latin typeface="Tahoma" panose="020B0604030504040204" pitchFamily="34" charset="0"/>
                <a:ea typeface="Tahoma" panose="020B0604030504040204" pitchFamily="34" charset="0"/>
                <a:cs typeface="Tahoma" panose="020B0604030504040204" pitchFamily="34" charset="0"/>
              </a:rPr>
              <a:t>: </a:t>
            </a:r>
            <a:r>
              <a:rPr lang="pt-BR" sz="1000" dirty="0" smtClean="0">
                <a:latin typeface="Tahoma" panose="020B0604030504040204" pitchFamily="34" charset="0"/>
                <a:ea typeface="Tahoma" panose="020B0604030504040204" pitchFamily="34" charset="0"/>
                <a:cs typeface="Tahoma" panose="020B0604030504040204" pitchFamily="34" charset="0"/>
              </a:rPr>
              <a:t>o retorno ao </a:t>
            </a:r>
            <a:r>
              <a:rPr lang="pt-BR" sz="1000" dirty="0">
                <a:latin typeface="Tahoma" panose="020B0604030504040204" pitchFamily="34" charset="0"/>
                <a:ea typeface="Tahoma" panose="020B0604030504040204" pitchFamily="34" charset="0"/>
                <a:cs typeface="Tahoma" panose="020B0604030504040204" pitchFamily="34" charset="0"/>
              </a:rPr>
              <a:t>trabalho </a:t>
            </a:r>
            <a:r>
              <a:rPr lang="pt-BR" sz="1000" dirty="0" smtClean="0">
                <a:latin typeface="Tahoma" panose="020B0604030504040204" pitchFamily="34" charset="0"/>
                <a:ea typeface="Tahoma" panose="020B0604030504040204" pitchFamily="34" charset="0"/>
                <a:cs typeface="Tahoma" panose="020B0604030504040204" pitchFamily="34" charset="0"/>
              </a:rPr>
              <a:t>presencial permitiu avanços em todas as áreas, assim como amadurecimento das equipes sobre os processos de inventario e catalogação de acervo. </a:t>
            </a:r>
            <a:r>
              <a:rPr lang="pt-BR" sz="1000" dirty="0">
                <a:latin typeface="Tahoma" panose="020B0604030504040204" pitchFamily="34" charset="0"/>
                <a:ea typeface="Tahoma" panose="020B0604030504040204" pitchFamily="34" charset="0"/>
                <a:cs typeface="Tahoma" panose="020B0604030504040204" pitchFamily="34" charset="0"/>
              </a:rPr>
              <a:t>MCTer: Existe a probabilidade de prejuízo a conservação da coleção </a:t>
            </a:r>
            <a:r>
              <a:rPr lang="pt-BR" sz="1000" dirty="0" smtClean="0">
                <a:latin typeface="Tahoma" panose="020B0604030504040204" pitchFamily="34" charset="0"/>
                <a:ea typeface="Tahoma" panose="020B0604030504040204" pitchFamily="34" charset="0"/>
                <a:cs typeface="Tahoma" panose="020B0604030504040204" pitchFamily="34" charset="0"/>
              </a:rPr>
              <a:t>devido </a:t>
            </a:r>
            <a:r>
              <a:rPr lang="pt-BR" sz="1000" dirty="0">
                <a:latin typeface="Tahoma" panose="020B0604030504040204" pitchFamily="34" charset="0"/>
                <a:ea typeface="Tahoma" panose="020B0604030504040204" pitchFamily="34" charset="0"/>
                <a:cs typeface="Tahoma" panose="020B0604030504040204" pitchFamily="34" charset="0"/>
              </a:rPr>
              <a:t>a jornada a distância. </a:t>
            </a:r>
            <a:endParaRPr lang="pt-BR" sz="10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0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000" u="sng" dirty="0" smtClean="0">
                <a:latin typeface="Tahoma" panose="020B0604030504040204" pitchFamily="34" charset="0"/>
                <a:ea typeface="Tahoma" panose="020B0604030504040204" pitchFamily="34" charset="0"/>
                <a:cs typeface="Tahoma" panose="020B0604030504040204" pitchFamily="34" charset="0"/>
              </a:rPr>
              <a:t>Causa </a:t>
            </a:r>
            <a:r>
              <a:rPr lang="pt-BR" sz="1000" u="sng" dirty="0">
                <a:latin typeface="Tahoma" panose="020B0604030504040204" pitchFamily="34" charset="0"/>
                <a:ea typeface="Tahoma" panose="020B0604030504040204" pitchFamily="34" charset="0"/>
                <a:cs typeface="Tahoma" panose="020B0604030504040204" pitchFamily="34" charset="0"/>
              </a:rPr>
              <a:t>do desvio do indicador</a:t>
            </a:r>
            <a:r>
              <a:rPr lang="pt-BR" sz="1000" dirty="0">
                <a:latin typeface="Tahoma" panose="020B0604030504040204" pitchFamily="34" charset="0"/>
                <a:ea typeface="Tahoma" panose="020B0604030504040204" pitchFamily="34" charset="0"/>
                <a:cs typeface="Tahoma" panose="020B0604030504040204" pitchFamily="34" charset="0"/>
              </a:rPr>
              <a:t>: </a:t>
            </a:r>
            <a:r>
              <a:rPr lang="pt-BR" sz="1000" dirty="0" smtClean="0">
                <a:latin typeface="Tahoma" panose="020B0604030504040204" pitchFamily="34" charset="0"/>
                <a:ea typeface="Tahoma" panose="020B0604030504040204" pitchFamily="34" charset="0"/>
                <a:cs typeface="Tahoma" panose="020B0604030504040204" pitchFamily="34" charset="0"/>
              </a:rPr>
              <a:t>1) </a:t>
            </a:r>
            <a:r>
              <a:rPr lang="pt-BR" sz="1000" dirty="0" err="1" smtClean="0">
                <a:latin typeface="Tahoma" panose="020B0604030504040204" pitchFamily="34" charset="0"/>
                <a:ea typeface="Tahoma" panose="020B0604030504040204" pitchFamily="34" charset="0"/>
                <a:cs typeface="Tahoma" panose="020B0604030504040204" pitchFamily="34" charset="0"/>
              </a:rPr>
              <a:t>Litotecas</a:t>
            </a:r>
            <a:r>
              <a:rPr lang="pt-BR" sz="1000" dirty="0">
                <a:latin typeface="Tahoma" panose="020B0604030504040204" pitchFamily="34" charset="0"/>
                <a:ea typeface="Tahoma" panose="020B0604030504040204" pitchFamily="34" charset="0"/>
                <a:cs typeface="Tahoma" panose="020B0604030504040204" pitchFamily="34" charset="0"/>
              </a:rPr>
              <a:t>: Não houve avanço na catalogação devido a manutenção do </a:t>
            </a:r>
            <a:r>
              <a:rPr lang="pt-BR" sz="1000" dirty="0" err="1" smtClean="0">
                <a:latin typeface="Tahoma" panose="020B0604030504040204" pitchFamily="34" charset="0"/>
                <a:ea typeface="Tahoma" panose="020B0604030504040204" pitchFamily="34" charset="0"/>
                <a:cs typeface="Tahoma" panose="020B0604030504040204" pitchFamily="34" charset="0"/>
              </a:rPr>
              <a:t>teletrabalho</a:t>
            </a:r>
            <a:r>
              <a:rPr lang="pt-BR" sz="1000" dirty="0" smtClean="0">
                <a:latin typeface="Tahoma" panose="020B0604030504040204" pitchFamily="34" charset="0"/>
                <a:ea typeface="Tahoma" panose="020B0604030504040204" pitchFamily="34" charset="0"/>
                <a:cs typeface="Tahoma" panose="020B0604030504040204" pitchFamily="34" charset="0"/>
              </a:rPr>
              <a:t>; 2)</a:t>
            </a:r>
            <a:r>
              <a:rPr lang="pt-BR" sz="1000" dirty="0" err="1" smtClean="0">
                <a:latin typeface="Tahoma" panose="020B0604030504040204" pitchFamily="34" charset="0"/>
                <a:ea typeface="Tahoma" panose="020B0604030504040204" pitchFamily="34" charset="0"/>
                <a:cs typeface="Tahoma" panose="020B0604030504040204" pitchFamily="34" charset="0"/>
              </a:rPr>
              <a:t>MCTer</a:t>
            </a:r>
            <a:r>
              <a:rPr lang="pt-BR" sz="1000" dirty="0">
                <a:latin typeface="Tahoma" panose="020B0604030504040204" pitchFamily="34" charset="0"/>
                <a:ea typeface="Tahoma" panose="020B0604030504040204" pitchFamily="34" charset="0"/>
                <a:cs typeface="Tahoma" panose="020B0604030504040204" pitchFamily="34" charset="0"/>
              </a:rPr>
              <a:t>: Os números de catalogação e conservação estão zerados devido ao trabalho à distância, com avanços apenas na digitalização dos livros tombo das coleções de </a:t>
            </a:r>
            <a:r>
              <a:rPr lang="pt-BR" sz="1000" dirty="0" smtClean="0">
                <a:latin typeface="Tahoma" panose="020B0604030504040204" pitchFamily="34" charset="0"/>
                <a:ea typeface="Tahoma" panose="020B0604030504040204" pitchFamily="34" charset="0"/>
                <a:cs typeface="Tahoma" panose="020B0604030504040204" pitchFamily="34" charset="0"/>
              </a:rPr>
              <a:t>Paleontologia; 3) DIDOTE</a:t>
            </a:r>
            <a:r>
              <a:rPr lang="pt-BR" sz="1000" dirty="0">
                <a:latin typeface="Tahoma" panose="020B0604030504040204" pitchFamily="34" charset="0"/>
                <a:ea typeface="Tahoma" panose="020B0604030504040204" pitchFamily="34" charset="0"/>
                <a:cs typeface="Tahoma" panose="020B0604030504040204" pitchFamily="34" charset="0"/>
              </a:rPr>
              <a:t>: Avanço reduzido na catalogação dos materiais, em sua maioria físicos. O acesso ao PergamumWeb, usado na catalogação de novo acervo, só pode ser acessada via VPN, inviabilizando o trabalho a distância. A maioria dos bibliotecários não possui Notebook ou desktop da empresa em suas residências. </a:t>
            </a:r>
            <a:endParaRPr lang="pt-BR" sz="10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0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000" u="sng" dirty="0" smtClean="0">
                <a:latin typeface="Tahoma" panose="020B0604030504040204" pitchFamily="34" charset="0"/>
                <a:ea typeface="Tahoma" panose="020B0604030504040204" pitchFamily="34" charset="0"/>
                <a:cs typeface="Tahoma" panose="020B0604030504040204" pitchFamily="34" charset="0"/>
              </a:rPr>
              <a:t>Estratégia da correção de rumo</a:t>
            </a:r>
            <a:r>
              <a:rPr lang="pt-BR" sz="1000" dirty="0">
                <a:latin typeface="Tahoma" panose="020B0604030504040204" pitchFamily="34" charset="0"/>
                <a:ea typeface="Tahoma" panose="020B0604030504040204" pitchFamily="34" charset="0"/>
                <a:cs typeface="Tahoma" panose="020B0604030504040204" pitchFamily="34" charset="0"/>
              </a:rPr>
              <a:t>: </a:t>
            </a:r>
            <a:r>
              <a:rPr lang="pt-BR" sz="1000" dirty="0" smtClean="0">
                <a:latin typeface="Tahoma" panose="020B0604030504040204" pitchFamily="34" charset="0"/>
                <a:ea typeface="Tahoma" panose="020B0604030504040204" pitchFamily="34" charset="0"/>
                <a:cs typeface="Tahoma" panose="020B0604030504040204" pitchFamily="34" charset="0"/>
              </a:rPr>
              <a:t>1) </a:t>
            </a:r>
            <a:r>
              <a:rPr lang="pt-BR" sz="1000" dirty="0" err="1" smtClean="0">
                <a:latin typeface="Tahoma" panose="020B0604030504040204" pitchFamily="34" charset="0"/>
                <a:ea typeface="Tahoma" panose="020B0604030504040204" pitchFamily="34" charset="0"/>
                <a:cs typeface="Tahoma" panose="020B0604030504040204" pitchFamily="34" charset="0"/>
              </a:rPr>
              <a:t>Litotecas</a:t>
            </a:r>
            <a:r>
              <a:rPr lang="pt-BR" sz="1000" dirty="0">
                <a:latin typeface="Tahoma" panose="020B0604030504040204" pitchFamily="34" charset="0"/>
                <a:ea typeface="Tahoma" panose="020B0604030504040204" pitchFamily="34" charset="0"/>
                <a:cs typeface="Tahoma" panose="020B0604030504040204" pitchFamily="34" charset="0"/>
              </a:rPr>
              <a:t>: Acompanhamento </a:t>
            </a:r>
            <a:r>
              <a:rPr lang="pt-BR" sz="1000" dirty="0" smtClean="0">
                <a:latin typeface="Tahoma" panose="020B0604030504040204" pitchFamily="34" charset="0"/>
                <a:ea typeface="Tahoma" panose="020B0604030504040204" pitchFamily="34" charset="0"/>
                <a:cs typeface="Tahoma" panose="020B0604030504040204" pitchFamily="34" charset="0"/>
              </a:rPr>
              <a:t>por Relatório Mensal; 2)DIDOTE</a:t>
            </a:r>
            <a:r>
              <a:rPr lang="pt-BR" sz="1000" dirty="0">
                <a:latin typeface="Tahoma" panose="020B0604030504040204" pitchFamily="34" charset="0"/>
                <a:ea typeface="Tahoma" panose="020B0604030504040204" pitchFamily="34" charset="0"/>
                <a:cs typeface="Tahoma" panose="020B0604030504040204" pitchFamily="34" charset="0"/>
              </a:rPr>
              <a:t>: Estão sendo estudadas formas de contornar os desvios de catalogação, através da correção de dados do catálogo online </a:t>
            </a:r>
            <a:r>
              <a:rPr lang="pt-BR" sz="1000" dirty="0" err="1" smtClean="0">
                <a:latin typeface="Tahoma" panose="020B0604030504040204" pitchFamily="34" charset="0"/>
                <a:ea typeface="Tahoma" panose="020B0604030504040204" pitchFamily="34" charset="0"/>
                <a:cs typeface="Tahoma" panose="020B0604030504040204" pitchFamily="34" charset="0"/>
              </a:rPr>
              <a:t>Pergamum</a:t>
            </a:r>
            <a:r>
              <a:rPr lang="pt-BR" sz="1000" dirty="0" smtClean="0">
                <a:latin typeface="Tahoma" panose="020B0604030504040204" pitchFamily="34" charset="0"/>
                <a:ea typeface="Tahoma" panose="020B0604030504040204" pitchFamily="34" charset="0"/>
                <a:cs typeface="Tahoma" panose="020B0604030504040204" pitchFamily="34" charset="0"/>
              </a:rPr>
              <a:t>; e 3) </a:t>
            </a:r>
            <a:r>
              <a:rPr lang="pt-BR" sz="1000" dirty="0" err="1" smtClean="0">
                <a:latin typeface="Tahoma" panose="020B0604030504040204" pitchFamily="34" charset="0"/>
                <a:ea typeface="Tahoma" panose="020B0604030504040204" pitchFamily="34" charset="0"/>
                <a:cs typeface="Tahoma" panose="020B0604030504040204" pitchFamily="34" charset="0"/>
              </a:rPr>
              <a:t>MCTer</a:t>
            </a:r>
            <a:r>
              <a:rPr lang="pt-BR" sz="1000" dirty="0" smtClean="0">
                <a:latin typeface="Tahoma" panose="020B0604030504040204" pitchFamily="34" charset="0"/>
                <a:ea typeface="Tahoma" panose="020B0604030504040204" pitchFamily="34" charset="0"/>
                <a:cs typeface="Tahoma" panose="020B0604030504040204" pitchFamily="34" charset="0"/>
              </a:rPr>
              <a:t>: Plano </a:t>
            </a:r>
            <a:r>
              <a:rPr lang="pt-BR" sz="1000" dirty="0">
                <a:latin typeface="Tahoma" panose="020B0604030504040204" pitchFamily="34" charset="0"/>
                <a:ea typeface="Tahoma" panose="020B0604030504040204" pitchFamily="34" charset="0"/>
                <a:cs typeface="Tahoma" panose="020B0604030504040204" pitchFamily="34" charset="0"/>
              </a:rPr>
              <a:t>de trabalho individuais e mapeamento de processos para organizar as rotinas visando o cumprimento das metas, trabalho semipresencial, projeto de catalogação digital em trabalho remoto</a:t>
            </a:r>
            <a:r>
              <a:rPr lang="pt-BR" sz="10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0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000" u="sng" dirty="0" smtClean="0">
                <a:latin typeface="Tahoma" panose="020B0604030504040204" pitchFamily="34" charset="0"/>
                <a:ea typeface="Tahoma" panose="020B0604030504040204" pitchFamily="34" charset="0"/>
                <a:cs typeface="Tahoma" panose="020B0604030504040204" pitchFamily="34" charset="0"/>
              </a:rPr>
              <a:t>Registro das melhores práticas</a:t>
            </a:r>
            <a:r>
              <a:rPr lang="pt-BR" sz="1000" dirty="0" smtClean="0">
                <a:latin typeface="Tahoma" panose="020B0604030504040204" pitchFamily="34" charset="0"/>
                <a:ea typeface="Tahoma" panose="020B0604030504040204" pitchFamily="34" charset="0"/>
                <a:cs typeface="Tahoma" panose="020B0604030504040204" pitchFamily="34" charset="0"/>
              </a:rPr>
              <a:t>: 1) </a:t>
            </a:r>
            <a:r>
              <a:rPr lang="pt-BR" sz="1000" dirty="0" err="1" smtClean="0">
                <a:latin typeface="Tahoma" panose="020B0604030504040204" pitchFamily="34" charset="0"/>
                <a:ea typeface="Tahoma" panose="020B0604030504040204" pitchFamily="34" charset="0"/>
                <a:cs typeface="Tahoma" panose="020B0604030504040204" pitchFamily="34" charset="0"/>
              </a:rPr>
              <a:t>Litotecas</a:t>
            </a:r>
            <a:r>
              <a:rPr lang="pt-BR" sz="1000" dirty="0" smtClean="0">
                <a:latin typeface="Tahoma" panose="020B0604030504040204" pitchFamily="34" charset="0"/>
                <a:ea typeface="Tahoma" panose="020B0604030504040204" pitchFamily="34" charset="0"/>
                <a:cs typeface="Tahoma" panose="020B0604030504040204" pitchFamily="34" charset="0"/>
              </a:rPr>
              <a:t>: desenvolvimento </a:t>
            </a:r>
            <a:r>
              <a:rPr lang="pt-BR" sz="1000" dirty="0">
                <a:latin typeface="Tahoma" panose="020B0604030504040204" pitchFamily="34" charset="0"/>
                <a:ea typeface="Tahoma" panose="020B0604030504040204" pitchFamily="34" charset="0"/>
                <a:cs typeface="Tahoma" panose="020B0604030504040204" pitchFamily="34" charset="0"/>
              </a:rPr>
              <a:t>do Normativo e registro das atividades via SEI, a adequação do RockLab (gestor de acervo</a:t>
            </a:r>
            <a:r>
              <a:rPr lang="pt-BR" sz="1000" dirty="0" smtClean="0">
                <a:latin typeface="Tahoma" panose="020B0604030504040204" pitchFamily="34" charset="0"/>
                <a:ea typeface="Tahoma" panose="020B0604030504040204" pitchFamily="34" charset="0"/>
                <a:cs typeface="Tahoma" panose="020B0604030504040204" pitchFamily="34" charset="0"/>
              </a:rPr>
              <a:t>); 2) DIDOTE</a:t>
            </a:r>
            <a:r>
              <a:rPr lang="pt-BR" sz="1000" dirty="0">
                <a:latin typeface="Tahoma" panose="020B0604030504040204" pitchFamily="34" charset="0"/>
                <a:ea typeface="Tahoma" panose="020B0604030504040204" pitchFamily="34" charset="0"/>
                <a:cs typeface="Tahoma" panose="020B0604030504040204" pitchFamily="34" charset="0"/>
              </a:rPr>
              <a:t>: padronização dos trabalhos da Rede Ametista fundamental para o aprimoramento das dinâmicas de </a:t>
            </a:r>
            <a:r>
              <a:rPr lang="pt-BR" sz="1000" dirty="0" smtClean="0">
                <a:latin typeface="Tahoma" panose="020B0604030504040204" pitchFamily="34" charset="0"/>
                <a:ea typeface="Tahoma" panose="020B0604030504040204" pitchFamily="34" charset="0"/>
                <a:cs typeface="Tahoma" panose="020B0604030504040204" pitchFamily="34" charset="0"/>
              </a:rPr>
              <a:t>trabalho; 3) </a:t>
            </a:r>
            <a:r>
              <a:rPr lang="pt-BR" sz="1000" dirty="0" err="1" smtClean="0">
                <a:latin typeface="Tahoma" panose="020B0604030504040204" pitchFamily="34" charset="0"/>
                <a:ea typeface="Tahoma" panose="020B0604030504040204" pitchFamily="34" charset="0"/>
                <a:cs typeface="Tahoma" panose="020B0604030504040204" pitchFamily="34" charset="0"/>
              </a:rPr>
              <a:t>MCTer</a:t>
            </a:r>
            <a:r>
              <a:rPr lang="pt-BR" sz="1000" dirty="0">
                <a:latin typeface="Tahoma" panose="020B0604030504040204" pitchFamily="34" charset="0"/>
                <a:ea typeface="Tahoma" panose="020B0604030504040204" pitchFamily="34" charset="0"/>
                <a:cs typeface="Tahoma" panose="020B0604030504040204" pitchFamily="34" charset="0"/>
              </a:rPr>
              <a:t>: Contribuições ao plano de Museológico, apoio ao SGB Educa e na elaboração conteúdo para divulgação científica. Avanço na consistência dos dados e produção de metadados para a sistematização das </a:t>
            </a:r>
            <a:r>
              <a:rPr lang="pt-BR" sz="1000" dirty="0" smtClean="0">
                <a:latin typeface="Tahoma" panose="020B0604030504040204" pitchFamily="34" charset="0"/>
                <a:ea typeface="Tahoma" panose="020B0604030504040204" pitchFamily="34" charset="0"/>
                <a:cs typeface="Tahoma" panose="020B0604030504040204" pitchFamily="34" charset="0"/>
              </a:rPr>
              <a:t>coleções.</a:t>
            </a:r>
            <a:endParaRPr lang="pt-BR" sz="1000" dirty="0">
              <a:latin typeface="Tahoma" panose="020B0604030504040204" pitchFamily="34" charset="0"/>
              <a:ea typeface="Tahoma" panose="020B0604030504040204" pitchFamily="34" charset="0"/>
              <a:cs typeface="Tahoma" panose="020B0604030504040204" pitchFamily="34" charset="0"/>
            </a:endParaRPr>
          </a:p>
          <a:p>
            <a:pPr algn="just"/>
            <a:endParaRPr lang="pt-BR" sz="1000" dirty="0">
              <a:latin typeface="Tahoma" panose="020B0604030504040204" pitchFamily="34" charset="0"/>
              <a:ea typeface="Tahoma" panose="020B0604030504040204" pitchFamily="34" charset="0"/>
              <a:cs typeface="Tahoma" panose="020B0604030504040204" pitchFamily="34" charset="0"/>
            </a:endParaRPr>
          </a:p>
          <a:p>
            <a:pPr algn="just"/>
            <a:endParaRPr lang="pt-BR" sz="1000" dirty="0"/>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544991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793" y="5681"/>
            <a:ext cx="9144793" cy="5157663"/>
          </a:xfrm>
          <a:prstGeom prst="rect">
            <a:avLst/>
          </a:prstGeom>
        </p:spPr>
      </p:pic>
      <p:sp>
        <p:nvSpPr>
          <p:cNvPr id="5" name="Rectangle 3"/>
          <p:cNvSpPr>
            <a:spLocks noChangeArrowheads="1"/>
          </p:cNvSpPr>
          <p:nvPr/>
        </p:nvSpPr>
        <p:spPr bwMode="auto">
          <a:xfrm>
            <a:off x="179388" y="134144"/>
            <a:ext cx="61198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 y="4869798"/>
            <a:ext cx="9073157"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738200518"/>
              </p:ext>
            </p:extLst>
          </p:nvPr>
        </p:nvGraphicFramePr>
        <p:xfrm>
          <a:off x="186238" y="1007599"/>
          <a:ext cx="8712991" cy="1686762"/>
        </p:xfrm>
        <a:graphic>
          <a:graphicData uri="http://schemas.openxmlformats.org/drawingml/2006/table">
            <a:tbl>
              <a:tblPr/>
              <a:tblGrid>
                <a:gridCol w="1221447">
                  <a:extLst>
                    <a:ext uri="{9D8B030D-6E8A-4147-A177-3AD203B41FA5}">
                      <a16:colId xmlns:a16="http://schemas.microsoft.com/office/drawing/2014/main" val="2462460554"/>
                    </a:ext>
                  </a:extLst>
                </a:gridCol>
                <a:gridCol w="1721660">
                  <a:extLst>
                    <a:ext uri="{9D8B030D-6E8A-4147-A177-3AD203B41FA5}">
                      <a16:colId xmlns:a16="http://schemas.microsoft.com/office/drawing/2014/main" val="2635116795"/>
                    </a:ext>
                  </a:extLst>
                </a:gridCol>
                <a:gridCol w="856177">
                  <a:extLst>
                    <a:ext uri="{9D8B030D-6E8A-4147-A177-3AD203B41FA5}">
                      <a16:colId xmlns:a16="http://schemas.microsoft.com/office/drawing/2014/main" val="873438031"/>
                    </a:ext>
                  </a:extLst>
                </a:gridCol>
                <a:gridCol w="1274958">
                  <a:extLst>
                    <a:ext uri="{9D8B030D-6E8A-4147-A177-3AD203B41FA5}">
                      <a16:colId xmlns:a16="http://schemas.microsoft.com/office/drawing/2014/main" val="961679016"/>
                    </a:ext>
                  </a:extLst>
                </a:gridCol>
                <a:gridCol w="1321489">
                  <a:extLst>
                    <a:ext uri="{9D8B030D-6E8A-4147-A177-3AD203B41FA5}">
                      <a16:colId xmlns:a16="http://schemas.microsoft.com/office/drawing/2014/main" val="4248024482"/>
                    </a:ext>
                  </a:extLst>
                </a:gridCol>
                <a:gridCol w="772420">
                  <a:extLst>
                    <a:ext uri="{9D8B030D-6E8A-4147-A177-3AD203B41FA5}">
                      <a16:colId xmlns:a16="http://schemas.microsoft.com/office/drawing/2014/main" val="1693548945"/>
                    </a:ext>
                  </a:extLst>
                </a:gridCol>
                <a:gridCol w="772420">
                  <a:extLst>
                    <a:ext uri="{9D8B030D-6E8A-4147-A177-3AD203B41FA5}">
                      <a16:colId xmlns:a16="http://schemas.microsoft.com/office/drawing/2014/main" val="2801438641"/>
                    </a:ext>
                  </a:extLst>
                </a:gridCol>
                <a:gridCol w="772420">
                  <a:extLst>
                    <a:ext uri="{9D8B030D-6E8A-4147-A177-3AD203B41FA5}">
                      <a16:colId xmlns:a16="http://schemas.microsoft.com/office/drawing/2014/main" val="229435708"/>
                    </a:ext>
                  </a:extLst>
                </a:gridCol>
              </a:tblGrid>
              <a:tr h="461054">
                <a:tc>
                  <a:txBody>
                    <a:bodyPr/>
                    <a:lstStyle/>
                    <a:p>
                      <a:pPr algn="ctr" fontAlgn="ctr"/>
                      <a:r>
                        <a:rPr lang="pt-BR" sz="900" b="1" i="0" u="none" strike="noStrike">
                          <a:solidFill>
                            <a:srgbClr val="FFFFFF"/>
                          </a:solidFill>
                          <a:effectLst/>
                          <a:latin typeface="Tahoma" panose="020B0604030504040204" pitchFamily="34" charset="0"/>
                        </a:rPr>
                        <a:t>Indicador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5107" marR="5107" marT="51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3078199643"/>
                  </a:ext>
                </a:extLst>
              </a:tr>
              <a:tr h="1068255">
                <a:tc>
                  <a:txBody>
                    <a:bodyPr/>
                    <a:lstStyle/>
                    <a:p>
                      <a:pPr algn="ctr" fontAlgn="ctr"/>
                      <a:r>
                        <a:rPr lang="pt-BR" sz="900" b="1" i="0" u="none" strike="noStrike" dirty="0">
                          <a:solidFill>
                            <a:srgbClr val="000000"/>
                          </a:solidFill>
                          <a:effectLst/>
                          <a:latin typeface="Tahoma" panose="020B0604030504040204" pitchFamily="34" charset="0"/>
                        </a:rPr>
                        <a:t>Índice de Produção Técnico- Científico - IPTC</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IPTC = [(∑relatórios técnicos, publicações científicas e outros produtos institucionais) / (∑pesquisadores e analistas em geociências da área técnica)]</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DEINF</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0,79 </a:t>
                      </a:r>
                      <a:r>
                        <a:rPr lang="pt-BR" sz="900" b="1" i="0" u="none" strike="noStrike" dirty="0" smtClean="0">
                          <a:solidFill>
                            <a:srgbClr val="000000"/>
                          </a:solidFill>
                          <a:effectLst/>
                          <a:latin typeface="Tahoma" panose="020B0604030504040204" pitchFamily="34" charset="0"/>
                        </a:rPr>
                        <a:t> </a:t>
                      </a:r>
                    </a:p>
                    <a:p>
                      <a:pPr algn="ctr" fontAlgn="ctr"/>
                      <a:r>
                        <a:rPr lang="pt-BR" sz="900" b="1" i="0" u="none" strike="noStrike" dirty="0" smtClean="0">
                          <a:solidFill>
                            <a:srgbClr val="000000"/>
                          </a:solidFill>
                          <a:effectLst/>
                          <a:latin typeface="Tahoma" panose="020B0604030504040204" pitchFamily="34" charset="0"/>
                        </a:rPr>
                        <a:t>Produtos </a:t>
                      </a:r>
                      <a:r>
                        <a:rPr lang="pt-BR" sz="900" b="1" i="0" u="none" strike="noStrike" dirty="0">
                          <a:solidFill>
                            <a:srgbClr val="000000"/>
                          </a:solidFill>
                          <a:effectLst/>
                          <a:latin typeface="Tahoma" panose="020B0604030504040204" pitchFamily="34" charset="0"/>
                        </a:rPr>
                        <a:t>técnico- científico por analista/pesquisador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0,49 </a:t>
                      </a:r>
                      <a:endParaRPr lang="pt-BR" sz="900" b="1" i="0" u="none" strike="no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Produtos </a:t>
                      </a:r>
                      <a:r>
                        <a:rPr lang="pt-BR" sz="900" b="1" i="0" u="none" strike="noStrike" dirty="0">
                          <a:solidFill>
                            <a:srgbClr val="000000"/>
                          </a:solidFill>
                          <a:effectLst/>
                          <a:latin typeface="Tahoma" panose="020B0604030504040204" pitchFamily="34" charset="0"/>
                        </a:rPr>
                        <a:t>técnico- científico por analista/pesquisador</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62%</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62%</a:t>
                      </a:r>
                    </a:p>
                  </a:txBody>
                  <a:tcPr marL="5107" marR="5107" marT="51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60667518"/>
                  </a:ext>
                </a:extLst>
              </a:tr>
              <a:tr h="157453">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endParaRPr lang="pt-BR" sz="900" b="0" i="0" u="none" strike="noStrike">
                        <a:effectLst/>
                        <a:latin typeface="Tahoma" panose="020B0604030504040204" pitchFamily="34" charset="0"/>
                      </a:endParaRPr>
                    </a:p>
                  </a:txBody>
                  <a:tcPr marL="5107" marR="5107" marT="5107"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ndParaRPr>
                    </a:p>
                  </a:txBody>
                  <a:tcPr marL="5107" marR="5107" marT="5107"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72463405"/>
                  </a:ext>
                </a:extLst>
              </a:tr>
            </a:tbl>
          </a:graphicData>
        </a:graphic>
      </p:graphicFrame>
      <p:sp>
        <p:nvSpPr>
          <p:cNvPr id="3" name="Retângulo 2"/>
          <p:cNvSpPr/>
          <p:nvPr/>
        </p:nvSpPr>
        <p:spPr>
          <a:xfrm>
            <a:off x="82933" y="2591874"/>
            <a:ext cx="8816296" cy="1809470"/>
          </a:xfrm>
          <a:prstGeom prst="rect">
            <a:avLst/>
          </a:prstGeom>
        </p:spPr>
        <p:txBody>
          <a:bodyPr wrap="square">
            <a:spAutoFit/>
          </a:bodyPr>
          <a:lstStyle/>
          <a:p>
            <a:pPr lvl="0" algn="just"/>
            <a:r>
              <a:rPr lang="pt-BR" sz="12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Causa </a:t>
            </a:r>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do desvio do indicador</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Atualmente, não há ferramenta de controle da produção dos pesquisadores, dependendo dos mesmos o envio da produção científica e institucional, não havendo contrapartida que motive esse envio.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Adicionalmente, o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desempenho dos autores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 pandemia exigiu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adaptação às mudanças de ambiente de trabalho e dinâmica de comunicação, prejudicando, muitas vezes, a manutenção do ritmo de produção científica</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r>
              <a:rPr lang="pt-BR" sz="1200" u="sng" dirty="0">
                <a:solidFill>
                  <a:srgbClr val="000000"/>
                </a:solidFill>
                <a:latin typeface="Tahoma" panose="020B0604030504040204" pitchFamily="34" charset="0"/>
                <a:ea typeface="Tahoma" panose="020B0604030504040204" pitchFamily="34" charset="0"/>
                <a:cs typeface="Tahoma" panose="020B0604030504040204" pitchFamily="34" charset="0"/>
              </a:rPr>
              <a:t>Estratégia da correção de rumo</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 Motivaria o envio da produção científica as publicações contarem como critério de avaliação, promoção e progressão funcional; É necessário reavaliar os mecanismos de apuração, visando a obtenção de informações de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forma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mais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eficaz; Promover </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o incentivo à produção </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científica</a:t>
            </a:r>
            <a:r>
              <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pt-B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Melhorar o alinhamento na definição da meta com planejamento da CTC e áreas finalísticas com relação aos produtos previstos para publicação.</a:t>
            </a:r>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endParaRPr lang="pt-B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193985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l="6825"/>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blipFill dpi="0" rotWithShape="0">
                  <a:blip/>
                  <a:srcRect l="682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914" name="Group 2"/>
          <p:cNvGrpSpPr>
            <a:grpSpLocks/>
          </p:cNvGrpSpPr>
          <p:nvPr/>
        </p:nvGrpSpPr>
        <p:grpSpPr bwMode="auto">
          <a:xfrm>
            <a:off x="0" y="56356"/>
            <a:ext cx="9166225" cy="5183188"/>
            <a:chOff x="0" y="0"/>
            <a:chExt cx="5774" cy="3265"/>
          </a:xfrm>
        </p:grpSpPr>
        <p:sp>
          <p:nvSpPr>
            <p:cNvPr id="38915" name="Rectangle 3"/>
            <p:cNvSpPr>
              <a:spLocks noChangeArrowheads="1"/>
            </p:cNvSpPr>
            <p:nvPr/>
          </p:nvSpPr>
          <p:spPr bwMode="auto">
            <a:xfrm>
              <a:off x="0" y="0"/>
              <a:ext cx="5763" cy="3220"/>
            </a:xfrm>
            <a:prstGeom prst="rect">
              <a:avLst/>
            </a:prstGeom>
            <a:blipFill dpi="0" rotWithShape="0">
              <a:blip r:embed="rId4"/>
              <a:srcRect/>
              <a:stretch>
                <a:fillRect/>
              </a:stretch>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840" rIns="90000" bIns="45000" anchor="ctr" anchorCtr="1"/>
            <a:lstStyle>
              <a:lvl1pPr>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36563" algn="l"/>
                  <a:tab pos="885825" algn="l"/>
                  <a:tab pos="1336675" algn="l"/>
                  <a:tab pos="1785938" algn="l"/>
                  <a:tab pos="2235200" algn="l"/>
                  <a:tab pos="2684463" algn="l"/>
                  <a:tab pos="3133725" algn="l"/>
                  <a:tab pos="3582988" algn="l"/>
                  <a:tab pos="4032250" algn="l"/>
                  <a:tab pos="4481513" algn="l"/>
                  <a:tab pos="4930775" algn="l"/>
                  <a:tab pos="5380038" algn="l"/>
                  <a:tab pos="5829300" algn="l"/>
                  <a:tab pos="6275388" algn="l"/>
                  <a:tab pos="6726238" algn="l"/>
                  <a:tab pos="7175500" algn="l"/>
                  <a:tab pos="7624763" algn="l"/>
                  <a:tab pos="8074025" algn="l"/>
                  <a:tab pos="8523288" algn="l"/>
                  <a:tab pos="8972550" algn="l"/>
                  <a:tab pos="9421813" algn="l"/>
                  <a:tab pos="9871075" algn="l"/>
                  <a:tab pos="10320338" algn="l"/>
                  <a:tab pos="10771188"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gn="ctr"/>
              <a:r>
                <a:rPr lang="pt-BR" altLang="en-US" sz="2800" b="1" dirty="0">
                  <a:solidFill>
                    <a:srgbClr val="FFFFFF"/>
                  </a:solidFill>
                  <a:latin typeface="Tahoma" panose="020B0604030504040204" pitchFamily="34" charset="0"/>
                </a:rPr>
                <a:t>DIRETORIA DE ADMINISTRAÇÃO E FINANÇAS DAF</a:t>
              </a:r>
            </a:p>
          </p:txBody>
        </p:sp>
        <p:pic>
          <p:nvPicPr>
            <p:cNvPr id="38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 y="3039"/>
              <a:ext cx="5752" cy="2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RH E TI</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548854416"/>
              </p:ext>
            </p:extLst>
          </p:nvPr>
        </p:nvGraphicFramePr>
        <p:xfrm>
          <a:off x="179387" y="949264"/>
          <a:ext cx="8732598" cy="1233708"/>
        </p:xfrm>
        <a:graphic>
          <a:graphicData uri="http://schemas.openxmlformats.org/drawingml/2006/table">
            <a:tbl>
              <a:tblPr/>
              <a:tblGrid>
                <a:gridCol w="1740518">
                  <a:extLst>
                    <a:ext uri="{9D8B030D-6E8A-4147-A177-3AD203B41FA5}">
                      <a16:colId xmlns:a16="http://schemas.microsoft.com/office/drawing/2014/main" val="3677692313"/>
                    </a:ext>
                  </a:extLst>
                </a:gridCol>
                <a:gridCol w="1740518">
                  <a:extLst>
                    <a:ext uri="{9D8B030D-6E8A-4147-A177-3AD203B41FA5}">
                      <a16:colId xmlns:a16="http://schemas.microsoft.com/office/drawing/2014/main" val="2422151344"/>
                    </a:ext>
                  </a:extLst>
                </a:gridCol>
                <a:gridCol w="920275">
                  <a:extLst>
                    <a:ext uri="{9D8B030D-6E8A-4147-A177-3AD203B41FA5}">
                      <a16:colId xmlns:a16="http://schemas.microsoft.com/office/drawing/2014/main" val="3684990533"/>
                    </a:ext>
                  </a:extLst>
                </a:gridCol>
                <a:gridCol w="920275">
                  <a:extLst>
                    <a:ext uri="{9D8B030D-6E8A-4147-A177-3AD203B41FA5}">
                      <a16:colId xmlns:a16="http://schemas.microsoft.com/office/drawing/2014/main" val="2782175656"/>
                    </a:ext>
                  </a:extLst>
                </a:gridCol>
                <a:gridCol w="950282">
                  <a:extLst>
                    <a:ext uri="{9D8B030D-6E8A-4147-A177-3AD203B41FA5}">
                      <a16:colId xmlns:a16="http://schemas.microsoft.com/office/drawing/2014/main" val="2079939632"/>
                    </a:ext>
                  </a:extLst>
                </a:gridCol>
                <a:gridCol w="870260">
                  <a:extLst>
                    <a:ext uri="{9D8B030D-6E8A-4147-A177-3AD203B41FA5}">
                      <a16:colId xmlns:a16="http://schemas.microsoft.com/office/drawing/2014/main" val="1492844734"/>
                    </a:ext>
                  </a:extLst>
                </a:gridCol>
                <a:gridCol w="780230">
                  <a:extLst>
                    <a:ext uri="{9D8B030D-6E8A-4147-A177-3AD203B41FA5}">
                      <a16:colId xmlns:a16="http://schemas.microsoft.com/office/drawing/2014/main" val="3934359890"/>
                    </a:ext>
                  </a:extLst>
                </a:gridCol>
                <a:gridCol w="810240">
                  <a:extLst>
                    <a:ext uri="{9D8B030D-6E8A-4147-A177-3AD203B41FA5}">
                      <a16:colId xmlns:a16="http://schemas.microsoft.com/office/drawing/2014/main" val="1284251912"/>
                    </a:ext>
                  </a:extLst>
                </a:gridCol>
              </a:tblGrid>
              <a:tr h="358634">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Indicador</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Fórmula</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Resp. pelo Resultado (Supervisor)</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META 2021</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Execução</a:t>
                      </a:r>
                      <a:b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4º Trimestre</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Executada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 )</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Esperada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(B)</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Alcance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(A/B)</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216822115"/>
                  </a:ext>
                </a:extLst>
              </a:tr>
              <a:tr h="680338">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Empregados capacitados em assuntos estratégicos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nº de empregados capacitados </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DERHU</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800 Pessoas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995 Pessoas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ea typeface="Tahoma" panose="020B0604030504040204" pitchFamily="34" charset="0"/>
                          <a:cs typeface="Tahoma" panose="020B0604030504040204" pitchFamily="34" charset="0"/>
                        </a:rPr>
                        <a:t>124%</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ea typeface="Tahoma" panose="020B0604030504040204" pitchFamily="34" charset="0"/>
                          <a:cs typeface="Tahoma" panose="020B0604030504040204" pitchFamily="34" charset="0"/>
                        </a:rPr>
                        <a:t>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ea typeface="Tahoma" panose="020B0604030504040204" pitchFamily="34" charset="0"/>
                          <a:cs typeface="Tahoma" panose="020B0604030504040204" pitchFamily="34" charset="0"/>
                        </a:rPr>
                        <a:t>124%</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981583768"/>
                  </a:ext>
                </a:extLst>
              </a:tr>
              <a:tr h="120911">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6024858"/>
                  </a:ext>
                </a:extLst>
              </a:tr>
            </a:tbl>
          </a:graphicData>
        </a:graphic>
      </p:graphicFrame>
      <p:sp>
        <p:nvSpPr>
          <p:cNvPr id="8" name="Retângulo 7"/>
          <p:cNvSpPr/>
          <p:nvPr/>
        </p:nvSpPr>
        <p:spPr>
          <a:xfrm>
            <a:off x="103186" y="2039144"/>
            <a:ext cx="8808799" cy="2768387"/>
          </a:xfrm>
          <a:prstGeom prst="rect">
            <a:avLst/>
          </a:prstGeom>
        </p:spPr>
        <p:txBody>
          <a:bodyPr wrap="square">
            <a:spAutoFit/>
          </a:bodyPr>
          <a:lstStyle/>
          <a:p>
            <a:pPr algn="just"/>
            <a:r>
              <a:rPr lang="pt-BR" sz="1100" u="sng" dirty="0" smtClean="0">
                <a:latin typeface="Tahoma" panose="020B0604030504040204" pitchFamily="34" charset="0"/>
                <a:ea typeface="Tahoma" panose="020B0604030504040204" pitchFamily="34" charset="0"/>
                <a:cs typeface="Tahoma" panose="020B0604030504040204" pitchFamily="34" charset="0"/>
              </a:rPr>
              <a:t>Análise de tendência</a:t>
            </a:r>
            <a:r>
              <a:rPr lang="pt-BR" sz="1100" dirty="0">
                <a:latin typeface="Tahoma" panose="020B0604030504040204" pitchFamily="34" charset="0"/>
                <a:ea typeface="Tahoma" panose="020B0604030504040204" pitchFamily="34" charset="0"/>
                <a:cs typeface="Tahoma" panose="020B0604030504040204" pitchFamily="34" charset="0"/>
              </a:rPr>
              <a:t>: Projeção de </a:t>
            </a:r>
            <a:r>
              <a:rPr lang="pt-BR" sz="1100" dirty="0" smtClean="0">
                <a:latin typeface="Tahoma" panose="020B0604030504040204" pitchFamily="34" charset="0"/>
                <a:ea typeface="Tahoma" panose="020B0604030504040204" pitchFamily="34" charset="0"/>
                <a:cs typeface="Tahoma" panose="020B0604030504040204" pitchFamily="34" charset="0"/>
              </a:rPr>
              <a:t>Programa Anual </a:t>
            </a:r>
            <a:r>
              <a:rPr lang="pt-BR" sz="1100" dirty="0">
                <a:latin typeface="Tahoma" panose="020B0604030504040204" pitchFamily="34" charset="0"/>
                <a:ea typeface="Tahoma" panose="020B0604030504040204" pitchFamily="34" charset="0"/>
                <a:cs typeface="Tahoma" panose="020B0604030504040204" pitchFamily="34" charset="0"/>
              </a:rPr>
              <a:t>de Capacitação com </a:t>
            </a:r>
            <a:r>
              <a:rPr lang="pt-BR" sz="1100" dirty="0" smtClean="0">
                <a:latin typeface="Tahoma" panose="020B0604030504040204" pitchFamily="34" charset="0"/>
                <a:ea typeface="Tahoma" panose="020B0604030504040204" pitchFamily="34" charset="0"/>
                <a:cs typeface="Tahoma" panose="020B0604030504040204" pitchFamily="34" charset="0"/>
              </a:rPr>
              <a:t>trilhas </a:t>
            </a:r>
            <a:r>
              <a:rPr lang="pt-BR" sz="1100" dirty="0">
                <a:latin typeface="Tahoma" panose="020B0604030504040204" pitchFamily="34" charset="0"/>
                <a:ea typeface="Tahoma" panose="020B0604030504040204" pitchFamily="34" charset="0"/>
                <a:cs typeface="Tahoma" panose="020B0604030504040204" pitchFamily="34" charset="0"/>
              </a:rPr>
              <a:t>de aprendizagem a fim de alinhar cronograma físico-financeiro</a:t>
            </a:r>
            <a:r>
              <a:rPr lang="pt-BR" sz="1100" dirty="0" smtClean="0">
                <a:latin typeface="Tahoma" panose="020B0604030504040204" pitchFamily="34" charset="0"/>
                <a:ea typeface="Tahoma" panose="020B0604030504040204" pitchFamily="34" charset="0"/>
                <a:cs typeface="Tahoma" panose="020B0604030504040204" pitchFamily="34" charset="0"/>
              </a:rPr>
              <a:t>. Continuidade na realização </a:t>
            </a:r>
            <a:r>
              <a:rPr lang="pt-BR" sz="1100" dirty="0">
                <a:latin typeface="Tahoma" panose="020B0604030504040204" pitchFamily="34" charset="0"/>
                <a:ea typeface="Tahoma" panose="020B0604030504040204" pitchFamily="34" charset="0"/>
                <a:cs typeface="Tahoma" panose="020B0604030504040204" pitchFamily="34" charset="0"/>
              </a:rPr>
              <a:t>de cursos específicos exclusivos </a:t>
            </a:r>
            <a:r>
              <a:rPr lang="pt-BR" sz="1100" dirty="0" smtClean="0">
                <a:latin typeface="Tahoma" panose="020B0604030504040204" pitchFamily="34" charset="0"/>
                <a:ea typeface="Tahoma" panose="020B0604030504040204" pitchFamily="34" charset="0"/>
                <a:cs typeface="Tahoma" panose="020B0604030504040204" pitchFamily="34" charset="0"/>
              </a:rPr>
              <a:t>na ENAP, propiciando uma </a:t>
            </a:r>
            <a:r>
              <a:rPr lang="pt-BR" sz="1100" dirty="0">
                <a:latin typeface="Tahoma" panose="020B0604030504040204" pitchFamily="34" charset="0"/>
                <a:ea typeface="Tahoma" panose="020B0604030504040204" pitchFamily="34" charset="0"/>
                <a:cs typeface="Tahoma" panose="020B0604030504040204" pitchFamily="34" charset="0"/>
              </a:rPr>
              <a:t>alavancagem na capacitação dos empregados, bem como melhor alinhamento de conteúdo com o que as estatais estão praticando</a:t>
            </a:r>
            <a:r>
              <a:rPr lang="pt-BR" sz="11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1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latin typeface="Tahoma" panose="020B0604030504040204" pitchFamily="34" charset="0"/>
                <a:ea typeface="Tahoma" panose="020B0604030504040204" pitchFamily="34" charset="0"/>
                <a:cs typeface="Tahoma" panose="020B0604030504040204" pitchFamily="34" charset="0"/>
              </a:rPr>
              <a:t>Causa do desvio do indicador</a:t>
            </a:r>
            <a:r>
              <a:rPr lang="pt-BR" sz="1100" dirty="0">
                <a:latin typeface="Tahoma" panose="020B0604030504040204" pitchFamily="34" charset="0"/>
                <a:ea typeface="Tahoma" panose="020B0604030504040204" pitchFamily="34" charset="0"/>
                <a:cs typeface="Tahoma" panose="020B0604030504040204" pitchFamily="34" charset="0"/>
              </a:rPr>
              <a:t>: os cursos de capacitação foram oferecidos de forma </a:t>
            </a:r>
            <a:r>
              <a:rPr lang="pt-BR" sz="1100" i="1" dirty="0">
                <a:latin typeface="Tahoma" panose="020B0604030504040204" pitchFamily="34" charset="0"/>
                <a:ea typeface="Tahoma" panose="020B0604030504040204" pitchFamily="34" charset="0"/>
                <a:cs typeface="Tahoma" panose="020B0604030504040204" pitchFamily="34" charset="0"/>
              </a:rPr>
              <a:t>online</a:t>
            </a:r>
            <a:r>
              <a:rPr lang="pt-BR" sz="1100" dirty="0">
                <a:latin typeface="Tahoma" panose="020B0604030504040204" pitchFamily="34" charset="0"/>
                <a:ea typeface="Tahoma" panose="020B0604030504040204" pitchFamily="34" charset="0"/>
                <a:cs typeface="Tahoma" panose="020B0604030504040204" pitchFamily="34" charset="0"/>
              </a:rPr>
              <a:t> e, na maioria das vezes, gratuitos, </a:t>
            </a:r>
            <a:r>
              <a:rPr lang="pt-BR" sz="1100" dirty="0" smtClean="0">
                <a:latin typeface="Tahoma" panose="020B0604030504040204" pitchFamily="34" charset="0"/>
                <a:ea typeface="Tahoma" panose="020B0604030504040204" pitchFamily="34" charset="0"/>
                <a:cs typeface="Tahoma" panose="020B0604030504040204" pitchFamily="34" charset="0"/>
              </a:rPr>
              <a:t>atraindo </a:t>
            </a:r>
            <a:r>
              <a:rPr lang="pt-BR" sz="1100" dirty="0">
                <a:latin typeface="Tahoma" panose="020B0604030504040204" pitchFamily="34" charset="0"/>
                <a:ea typeface="Tahoma" panose="020B0604030504040204" pitchFamily="34" charset="0"/>
                <a:cs typeface="Tahoma" panose="020B0604030504040204" pitchFamily="34" charset="0"/>
              </a:rPr>
              <a:t>mais </a:t>
            </a:r>
            <a:r>
              <a:rPr lang="pt-BR" sz="1100" dirty="0" smtClean="0">
                <a:latin typeface="Tahoma" panose="020B0604030504040204" pitchFamily="34" charset="0"/>
                <a:ea typeface="Tahoma" panose="020B0604030504040204" pitchFamily="34" charset="0"/>
                <a:cs typeface="Tahoma" panose="020B0604030504040204" pitchFamily="34" charset="0"/>
              </a:rPr>
              <a:t>empregados. </a:t>
            </a:r>
            <a:r>
              <a:rPr lang="pt-BR" sz="1100" dirty="0">
                <a:latin typeface="Tahoma" panose="020B0604030504040204" pitchFamily="34" charset="0"/>
                <a:ea typeface="Tahoma" panose="020B0604030504040204" pitchFamily="34" charset="0"/>
                <a:cs typeface="Tahoma" panose="020B0604030504040204" pitchFamily="34" charset="0"/>
              </a:rPr>
              <a:t>Além disso, </a:t>
            </a:r>
            <a:r>
              <a:rPr lang="pt-BR" sz="1100" dirty="0" smtClean="0">
                <a:latin typeface="Tahoma" panose="020B0604030504040204" pitchFamily="34" charset="0"/>
                <a:ea typeface="Tahoma" panose="020B0604030504040204" pitchFamily="34" charset="0"/>
                <a:cs typeface="Tahoma" panose="020B0604030504040204" pitchFamily="34" charset="0"/>
              </a:rPr>
              <a:t>também foi contabilizada participações </a:t>
            </a:r>
            <a:r>
              <a:rPr lang="pt-BR" sz="1100" dirty="0">
                <a:latin typeface="Tahoma" panose="020B0604030504040204" pitchFamily="34" charset="0"/>
                <a:ea typeface="Tahoma" panose="020B0604030504040204" pitchFamily="34" charset="0"/>
                <a:cs typeface="Tahoma" panose="020B0604030504040204" pitchFamily="34" charset="0"/>
              </a:rPr>
              <a:t>em Seminários, Workshops, Congressos, etc. </a:t>
            </a:r>
            <a:r>
              <a:rPr lang="pt-BR" sz="1100" dirty="0" smtClean="0">
                <a:latin typeface="Tahoma" panose="020B0604030504040204" pitchFamily="34" charset="0"/>
                <a:ea typeface="Tahoma" panose="020B0604030504040204" pitchFamily="34" charset="0"/>
                <a:cs typeface="Tahoma" panose="020B0604030504040204" pitchFamily="34" charset="0"/>
              </a:rPr>
              <a:t>Parcerias </a:t>
            </a:r>
            <a:r>
              <a:rPr lang="pt-BR" sz="1100" dirty="0">
                <a:latin typeface="Tahoma" panose="020B0604030504040204" pitchFamily="34" charset="0"/>
                <a:ea typeface="Tahoma" panose="020B0604030504040204" pitchFamily="34" charset="0"/>
                <a:cs typeface="Tahoma" panose="020B0604030504040204" pitchFamily="34" charset="0"/>
              </a:rPr>
              <a:t>entre DERHU e demais áreas para capacitar seus empregados junto à ENAP. </a:t>
            </a:r>
            <a:r>
              <a:rPr lang="pt-BR" sz="1100" dirty="0" smtClean="0">
                <a:latin typeface="Tahoma" panose="020B0604030504040204" pitchFamily="34" charset="0"/>
                <a:ea typeface="Tahoma" panose="020B0604030504040204" pitchFamily="34" charset="0"/>
                <a:cs typeface="Tahoma" panose="020B0604030504040204" pitchFamily="34" charset="0"/>
              </a:rPr>
              <a:t>A meta </a:t>
            </a:r>
            <a:r>
              <a:rPr lang="pt-BR" sz="1100" dirty="0">
                <a:latin typeface="Tahoma" panose="020B0604030504040204" pitchFamily="34" charset="0"/>
                <a:ea typeface="Tahoma" panose="020B0604030504040204" pitchFamily="34" charset="0"/>
                <a:cs typeface="Tahoma" panose="020B0604030504040204" pitchFamily="34" charset="0"/>
              </a:rPr>
              <a:t>estabelecida na GDAG contribuiu para o forte comprometimento dos empregados na capacitação. As turmas </a:t>
            </a:r>
            <a:r>
              <a:rPr lang="pt-BR" sz="1100" dirty="0" smtClean="0">
                <a:latin typeface="Tahoma" panose="020B0604030504040204" pitchFamily="34" charset="0"/>
                <a:ea typeface="Tahoma" panose="020B0604030504040204" pitchFamily="34" charset="0"/>
                <a:cs typeface="Tahoma" panose="020B0604030504040204" pitchFamily="34" charset="0"/>
              </a:rPr>
              <a:t>exclusivas em cursos da ENAP contribuíram para alcance da meta, </a:t>
            </a:r>
            <a:r>
              <a:rPr lang="pt-BR" sz="1100" dirty="0">
                <a:latin typeface="Tahoma" panose="020B0604030504040204" pitchFamily="34" charset="0"/>
                <a:ea typeface="Tahoma" panose="020B0604030504040204" pitchFamily="34" charset="0"/>
                <a:cs typeface="Tahoma" panose="020B0604030504040204" pitchFamily="34" charset="0"/>
              </a:rPr>
              <a:t>em especial em relação aos líderes. </a:t>
            </a:r>
            <a:r>
              <a:rPr lang="pt-BR" sz="1100" dirty="0" smtClean="0">
                <a:latin typeface="Tahoma" panose="020B0604030504040204" pitchFamily="34" charset="0"/>
                <a:ea typeface="Tahoma" panose="020B0604030504040204" pitchFamily="34" charset="0"/>
                <a:cs typeface="Tahoma" panose="020B0604030504040204" pitchFamily="34" charset="0"/>
              </a:rPr>
              <a:t>Foram ainda realizados cursos </a:t>
            </a:r>
            <a:r>
              <a:rPr lang="pt-BR" sz="1100" i="1" dirty="0">
                <a:latin typeface="Tahoma" panose="020B0604030504040204" pitchFamily="34" charset="0"/>
                <a:ea typeface="Tahoma" panose="020B0604030504040204" pitchFamily="34" charset="0"/>
                <a:cs typeface="Tahoma" panose="020B0604030504040204" pitchFamily="34" charset="0"/>
              </a:rPr>
              <a:t>in </a:t>
            </a:r>
            <a:r>
              <a:rPr lang="pt-BR" sz="1100" i="1" dirty="0" err="1">
                <a:latin typeface="Tahoma" panose="020B0604030504040204" pitchFamily="34" charset="0"/>
                <a:ea typeface="Tahoma" panose="020B0604030504040204" pitchFamily="34" charset="0"/>
                <a:cs typeface="Tahoma" panose="020B0604030504040204" pitchFamily="34" charset="0"/>
              </a:rPr>
              <a:t>company</a:t>
            </a:r>
            <a:r>
              <a:rPr lang="pt-BR" sz="1100" dirty="0">
                <a:latin typeface="Tahoma" panose="020B0604030504040204" pitchFamily="34" charset="0"/>
                <a:ea typeface="Tahoma" panose="020B0604030504040204" pitchFamily="34" charset="0"/>
                <a:cs typeface="Tahoma" panose="020B0604030504040204" pitchFamily="34" charset="0"/>
              </a:rPr>
              <a:t> acerca de redação, da LGPD, além dos cursos para os </a:t>
            </a:r>
            <a:r>
              <a:rPr lang="pt-BR" sz="1100" dirty="0" smtClean="0">
                <a:latin typeface="Tahoma" panose="020B0604030504040204" pitchFamily="34" charset="0"/>
                <a:ea typeface="Tahoma" panose="020B0604030504040204" pitchFamily="34" charset="0"/>
                <a:cs typeface="Tahoma" panose="020B0604030504040204" pitchFamily="34" charset="0"/>
              </a:rPr>
              <a:t>Conselheiros </a:t>
            </a:r>
            <a:r>
              <a:rPr lang="pt-BR" sz="1100" dirty="0">
                <a:latin typeface="Tahoma" panose="020B0604030504040204" pitchFamily="34" charset="0"/>
                <a:ea typeface="Tahoma" panose="020B0604030504040204" pitchFamily="34" charset="0"/>
                <a:cs typeface="Tahoma" panose="020B0604030504040204" pitchFamily="34" charset="0"/>
              </a:rPr>
              <a:t>e Diretores, com a parceria da Fundação Dom Cabral</a:t>
            </a:r>
            <a:r>
              <a:rPr lang="pt-BR" sz="11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100" dirty="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latin typeface="Tahoma" panose="020B0604030504040204" pitchFamily="34" charset="0"/>
                <a:ea typeface="Tahoma" panose="020B0604030504040204" pitchFamily="34" charset="0"/>
                <a:cs typeface="Tahoma" panose="020B0604030504040204" pitchFamily="34" charset="0"/>
              </a:rPr>
              <a:t>Estratégia da correção de rumo</a:t>
            </a:r>
            <a:r>
              <a:rPr lang="pt-BR" sz="1100" dirty="0">
                <a:latin typeface="Tahoma" panose="020B0604030504040204" pitchFamily="34" charset="0"/>
                <a:ea typeface="Tahoma" panose="020B0604030504040204" pitchFamily="34" charset="0"/>
                <a:cs typeface="Tahoma" panose="020B0604030504040204" pitchFamily="34" charset="0"/>
              </a:rPr>
              <a:t>: Continuidade de cursos exclusivos junto à ENAP com assuntos definidos pelas áreas; Plano de Capacitação feito pelo DERHU, com temáticas já previamente definidas. Concentração de alguns cursos maiores </a:t>
            </a:r>
            <a:r>
              <a:rPr lang="pt-BR" sz="1100" i="1" dirty="0">
                <a:latin typeface="Tahoma" panose="020B0604030504040204" pitchFamily="34" charset="0"/>
                <a:ea typeface="Tahoma" panose="020B0604030504040204" pitchFamily="34" charset="0"/>
                <a:cs typeface="Tahoma" panose="020B0604030504040204" pitchFamily="34" charset="0"/>
              </a:rPr>
              <a:t>in </a:t>
            </a:r>
            <a:r>
              <a:rPr lang="pt-BR" sz="1100" i="1" dirty="0" err="1">
                <a:latin typeface="Tahoma" panose="020B0604030504040204" pitchFamily="34" charset="0"/>
                <a:ea typeface="Tahoma" panose="020B0604030504040204" pitchFamily="34" charset="0"/>
                <a:cs typeface="Tahoma" panose="020B0604030504040204" pitchFamily="34" charset="0"/>
              </a:rPr>
              <a:t>company</a:t>
            </a:r>
            <a:r>
              <a:rPr lang="pt-BR" sz="1100" i="1" dirty="0">
                <a:latin typeface="Tahoma" panose="020B0604030504040204" pitchFamily="34" charset="0"/>
                <a:ea typeface="Tahoma" panose="020B0604030504040204" pitchFamily="34" charset="0"/>
                <a:cs typeface="Tahoma" panose="020B0604030504040204" pitchFamily="34" charset="0"/>
              </a:rPr>
              <a:t> </a:t>
            </a:r>
            <a:r>
              <a:rPr lang="pt-BR" sz="1100" dirty="0">
                <a:latin typeface="Tahoma" panose="020B0604030504040204" pitchFamily="34" charset="0"/>
                <a:ea typeface="Tahoma" panose="020B0604030504040204" pitchFamily="34" charset="0"/>
                <a:cs typeface="Tahoma" panose="020B0604030504040204" pitchFamily="34" charset="0"/>
              </a:rPr>
              <a:t>para 1º semestre de 2022. Pós-graduação na área de administração, para gestores, pela UFRGS, com início programado em março de 2022.</a:t>
            </a:r>
          </a:p>
          <a:p>
            <a:pPr algn="just"/>
            <a:endParaRPr lang="pt-BR" sz="1100" dirty="0">
              <a:latin typeface="Tahoma" panose="020B0604030504040204" pitchFamily="34" charset="0"/>
              <a:ea typeface="Tahoma" panose="020B0604030504040204" pitchFamily="34" charset="0"/>
              <a:cs typeface="Tahoma" panose="020B0604030504040204" pitchFamily="34" charset="0"/>
            </a:endParaRPr>
          </a:p>
          <a:p>
            <a:pPr algn="just"/>
            <a:r>
              <a:rPr lang="pt-BR" sz="1100" dirty="0">
                <a:latin typeface="Tahoma" panose="020B0604030504040204" pitchFamily="34" charset="0"/>
                <a:ea typeface="Tahoma" panose="020B0604030504040204" pitchFamily="34" charset="0"/>
                <a:cs typeface="Tahoma" panose="020B0604030504040204" pitchFamily="34" charset="0"/>
              </a:rPr>
              <a:t>Registro das melhores práticas: 1) Comunicação de </a:t>
            </a:r>
            <a:r>
              <a:rPr lang="pt-BR" sz="1100" dirty="0" smtClean="0">
                <a:latin typeface="Tahoma" panose="020B0604030504040204" pitchFamily="34" charset="0"/>
                <a:ea typeface="Tahoma" panose="020B0604030504040204" pitchFamily="34" charset="0"/>
                <a:cs typeface="Tahoma" panose="020B0604030504040204" pitchFamily="34" charset="0"/>
              </a:rPr>
              <a:t>Plano </a:t>
            </a:r>
            <a:r>
              <a:rPr lang="pt-BR" sz="1100" dirty="0">
                <a:latin typeface="Tahoma" panose="020B0604030504040204" pitchFamily="34" charset="0"/>
                <a:ea typeface="Tahoma" panose="020B0604030504040204" pitchFamily="34" charset="0"/>
                <a:cs typeface="Tahoma" panose="020B0604030504040204" pitchFamily="34" charset="0"/>
              </a:rPr>
              <a:t>de Treinamento para as equipes (identificação de gaps) para direcionar a capacitação. 2) Turmas exclusivas em cursos da ENAP, contemplando temas para as diversas áreas da empresa. </a:t>
            </a:r>
          </a:p>
        </p:txBody>
      </p:sp>
      <p:sp>
        <p:nvSpPr>
          <p:cNvPr id="10" name="Seta em Curva para a Esquerda 9">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004557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458911609"/>
              </p:ext>
            </p:extLst>
          </p:nvPr>
        </p:nvGraphicFramePr>
        <p:xfrm>
          <a:off x="179387" y="1015602"/>
          <a:ext cx="8732598" cy="3217469"/>
        </p:xfrm>
        <a:graphic>
          <a:graphicData uri="http://schemas.openxmlformats.org/drawingml/2006/table">
            <a:tbl>
              <a:tblPr/>
              <a:tblGrid>
                <a:gridCol w="1740518">
                  <a:extLst>
                    <a:ext uri="{9D8B030D-6E8A-4147-A177-3AD203B41FA5}">
                      <a16:colId xmlns:a16="http://schemas.microsoft.com/office/drawing/2014/main" val="3677692313"/>
                    </a:ext>
                  </a:extLst>
                </a:gridCol>
                <a:gridCol w="1740518">
                  <a:extLst>
                    <a:ext uri="{9D8B030D-6E8A-4147-A177-3AD203B41FA5}">
                      <a16:colId xmlns:a16="http://schemas.microsoft.com/office/drawing/2014/main" val="2422151344"/>
                    </a:ext>
                  </a:extLst>
                </a:gridCol>
                <a:gridCol w="920275">
                  <a:extLst>
                    <a:ext uri="{9D8B030D-6E8A-4147-A177-3AD203B41FA5}">
                      <a16:colId xmlns:a16="http://schemas.microsoft.com/office/drawing/2014/main" val="3684990533"/>
                    </a:ext>
                  </a:extLst>
                </a:gridCol>
                <a:gridCol w="920275">
                  <a:extLst>
                    <a:ext uri="{9D8B030D-6E8A-4147-A177-3AD203B41FA5}">
                      <a16:colId xmlns:a16="http://schemas.microsoft.com/office/drawing/2014/main" val="2782175656"/>
                    </a:ext>
                  </a:extLst>
                </a:gridCol>
                <a:gridCol w="950282">
                  <a:extLst>
                    <a:ext uri="{9D8B030D-6E8A-4147-A177-3AD203B41FA5}">
                      <a16:colId xmlns:a16="http://schemas.microsoft.com/office/drawing/2014/main" val="2079939632"/>
                    </a:ext>
                  </a:extLst>
                </a:gridCol>
                <a:gridCol w="870260">
                  <a:extLst>
                    <a:ext uri="{9D8B030D-6E8A-4147-A177-3AD203B41FA5}">
                      <a16:colId xmlns:a16="http://schemas.microsoft.com/office/drawing/2014/main" val="1492844734"/>
                    </a:ext>
                  </a:extLst>
                </a:gridCol>
                <a:gridCol w="780230">
                  <a:extLst>
                    <a:ext uri="{9D8B030D-6E8A-4147-A177-3AD203B41FA5}">
                      <a16:colId xmlns:a16="http://schemas.microsoft.com/office/drawing/2014/main" val="3934359890"/>
                    </a:ext>
                  </a:extLst>
                </a:gridCol>
                <a:gridCol w="810240">
                  <a:extLst>
                    <a:ext uri="{9D8B030D-6E8A-4147-A177-3AD203B41FA5}">
                      <a16:colId xmlns:a16="http://schemas.microsoft.com/office/drawing/2014/main" val="1284251912"/>
                    </a:ext>
                  </a:extLst>
                </a:gridCol>
              </a:tblGrid>
              <a:tr h="561755">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Indicador</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Fórmula</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Resp. pelo Resultado (Supervisor)</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META 2021</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Execução</a:t>
                      </a:r>
                      <a:b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4º Trimestre</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Executada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 )</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Esperada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(B)</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Alcance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(A/B)</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216822115"/>
                  </a:ext>
                </a:extLst>
              </a:tr>
              <a:tr h="986525">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Taxa de Execução Orçamentária-Financeira</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TE= (Valor executado (liquidado) / Limite disponibilizado atualizado) * 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DECOF</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77%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ea typeface="Tahoma" panose="020B0604030504040204" pitchFamily="34" charset="0"/>
                          <a:cs typeface="Tahoma" panose="020B0604030504040204" pitchFamily="34" charset="0"/>
                        </a:rPr>
                        <a:t>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77%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94386800"/>
                  </a:ext>
                </a:extLst>
              </a:tr>
              <a:tr h="548892">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Tempo médio de contratação dos objetos por modalidade  </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l-PL"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Z = (2 X1 + 2 X2 + X3) / 5</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DEAMP</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 Dias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 Dias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166%</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166%</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3680637"/>
                  </a:ext>
                </a:extLst>
              </a:tr>
              <a:tr h="930906">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Quantidade acumulada de processos redesenhados e implantados no SGB/CPRM</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Nº acumulado de processos redesenhados implantados </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DAF</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 Processos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67%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67%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79381674"/>
                  </a:ext>
                </a:extLst>
              </a:tr>
              <a:tr h="189391">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6024858"/>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682541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111849020"/>
              </p:ext>
            </p:extLst>
          </p:nvPr>
        </p:nvGraphicFramePr>
        <p:xfrm>
          <a:off x="215526" y="947944"/>
          <a:ext cx="8732598" cy="1616418"/>
        </p:xfrm>
        <a:graphic>
          <a:graphicData uri="http://schemas.openxmlformats.org/drawingml/2006/table">
            <a:tbl>
              <a:tblPr/>
              <a:tblGrid>
                <a:gridCol w="1740518">
                  <a:extLst>
                    <a:ext uri="{9D8B030D-6E8A-4147-A177-3AD203B41FA5}">
                      <a16:colId xmlns:a16="http://schemas.microsoft.com/office/drawing/2014/main" val="3677692313"/>
                    </a:ext>
                  </a:extLst>
                </a:gridCol>
                <a:gridCol w="1740518">
                  <a:extLst>
                    <a:ext uri="{9D8B030D-6E8A-4147-A177-3AD203B41FA5}">
                      <a16:colId xmlns:a16="http://schemas.microsoft.com/office/drawing/2014/main" val="2422151344"/>
                    </a:ext>
                  </a:extLst>
                </a:gridCol>
                <a:gridCol w="920275">
                  <a:extLst>
                    <a:ext uri="{9D8B030D-6E8A-4147-A177-3AD203B41FA5}">
                      <a16:colId xmlns:a16="http://schemas.microsoft.com/office/drawing/2014/main" val="3684990533"/>
                    </a:ext>
                  </a:extLst>
                </a:gridCol>
                <a:gridCol w="920275">
                  <a:extLst>
                    <a:ext uri="{9D8B030D-6E8A-4147-A177-3AD203B41FA5}">
                      <a16:colId xmlns:a16="http://schemas.microsoft.com/office/drawing/2014/main" val="2782175656"/>
                    </a:ext>
                  </a:extLst>
                </a:gridCol>
                <a:gridCol w="950282">
                  <a:extLst>
                    <a:ext uri="{9D8B030D-6E8A-4147-A177-3AD203B41FA5}">
                      <a16:colId xmlns:a16="http://schemas.microsoft.com/office/drawing/2014/main" val="2079939632"/>
                    </a:ext>
                  </a:extLst>
                </a:gridCol>
                <a:gridCol w="870260">
                  <a:extLst>
                    <a:ext uri="{9D8B030D-6E8A-4147-A177-3AD203B41FA5}">
                      <a16:colId xmlns:a16="http://schemas.microsoft.com/office/drawing/2014/main" val="1492844734"/>
                    </a:ext>
                  </a:extLst>
                </a:gridCol>
                <a:gridCol w="780230">
                  <a:extLst>
                    <a:ext uri="{9D8B030D-6E8A-4147-A177-3AD203B41FA5}">
                      <a16:colId xmlns:a16="http://schemas.microsoft.com/office/drawing/2014/main" val="3934359890"/>
                    </a:ext>
                  </a:extLst>
                </a:gridCol>
                <a:gridCol w="810240">
                  <a:extLst>
                    <a:ext uri="{9D8B030D-6E8A-4147-A177-3AD203B41FA5}">
                      <a16:colId xmlns:a16="http://schemas.microsoft.com/office/drawing/2014/main" val="1284251912"/>
                    </a:ext>
                  </a:extLst>
                </a:gridCol>
              </a:tblGrid>
              <a:tr h="522556">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Indicador</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Fórmula</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Resp. pelo Resultado (Supervisor)</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META 2021</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Execução</a:t>
                      </a:r>
                      <a:b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4º Trimestre</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Executada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 )</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Esperada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(B)</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Alcance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(A/B)</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216822115"/>
                  </a:ext>
                </a:extLst>
              </a:tr>
              <a:tr h="917686">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Taxa de Execução Orçamentária-Financeira</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TE= (Valor executado (liquidado) / Limite disponibilizado atualizado) * 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DECOF</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77%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effectLst/>
                          <a:latin typeface="Tahoma" panose="020B0604030504040204" pitchFamily="34" charset="0"/>
                          <a:ea typeface="Tahoma" panose="020B0604030504040204" pitchFamily="34" charset="0"/>
                          <a:cs typeface="Tahoma" panose="020B0604030504040204" pitchFamily="34" charset="0"/>
                        </a:rPr>
                        <a:t>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77%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94386800"/>
                  </a:ext>
                </a:extLst>
              </a:tr>
              <a:tr h="176176">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6024858"/>
                  </a:ext>
                </a:extLst>
              </a:tr>
            </a:tbl>
          </a:graphicData>
        </a:graphic>
      </p:graphicFrame>
      <p:sp>
        <p:nvSpPr>
          <p:cNvPr id="10" name="Retângulo 9"/>
          <p:cNvSpPr/>
          <p:nvPr/>
        </p:nvSpPr>
        <p:spPr>
          <a:xfrm>
            <a:off x="173353" y="2418219"/>
            <a:ext cx="8659813" cy="2324611"/>
          </a:xfrm>
          <a:prstGeom prst="rect">
            <a:avLst/>
          </a:prstGeom>
        </p:spPr>
        <p:txBody>
          <a:bodyPr wrap="square">
            <a:spAutoFit/>
          </a:bodyPr>
          <a:lstStyle/>
          <a:p>
            <a:pPr algn="just"/>
            <a:r>
              <a:rPr lang="pt-BR" sz="1200" u="sng" dirty="0" smtClean="0"/>
              <a:t>Causa do desvio do indicador</a:t>
            </a:r>
            <a:r>
              <a:rPr lang="pt-BR" sz="1200" dirty="0"/>
              <a:t>: </a:t>
            </a:r>
            <a:endParaRPr lang="pt-BR" sz="1200" dirty="0" smtClean="0"/>
          </a:p>
          <a:p>
            <a:pPr algn="just"/>
            <a:r>
              <a:rPr lang="pt-BR" sz="1200" dirty="0" smtClean="0"/>
              <a:t>1</a:t>
            </a:r>
            <a:r>
              <a:rPr lang="pt-BR" sz="1200" dirty="0"/>
              <a:t>) Atraso na aprovação da LOA, com vetos de investimentos e bloqueios orçamentários (desbloqueio </a:t>
            </a:r>
            <a:r>
              <a:rPr lang="pt-BR" sz="1200" dirty="0" smtClean="0"/>
              <a:t>somente em julho</a:t>
            </a:r>
            <a:r>
              <a:rPr lang="pt-BR" sz="1200" dirty="0"/>
              <a:t>);</a:t>
            </a:r>
          </a:p>
          <a:p>
            <a:pPr algn="just"/>
            <a:r>
              <a:rPr lang="pt-BR" sz="1200" dirty="0"/>
              <a:t>2) Priorização na execução de Restos a Pagar no exercício de 2021;</a:t>
            </a:r>
          </a:p>
          <a:p>
            <a:pPr algn="just"/>
            <a:r>
              <a:rPr lang="pt-BR" sz="1200" dirty="0"/>
              <a:t>3) Agravamento da pandemia impossibilitou o trabalho de campo em algumas regiões, atrasando a execução do orçamento;</a:t>
            </a:r>
          </a:p>
          <a:p>
            <a:pPr algn="just"/>
            <a:r>
              <a:rPr lang="pt-BR" sz="1200" dirty="0"/>
              <a:t>4) Impossibilidade de utilização dos recursos de investimentos antes da aprovação da LOA;</a:t>
            </a:r>
          </a:p>
          <a:p>
            <a:pPr algn="just"/>
            <a:r>
              <a:rPr lang="pt-BR" sz="1200" dirty="0"/>
              <a:t>5) Não foi possível executar os recursos do TED da Marinha na sua plenitude, por motivos externos à empresa. (R$ 6Mi)</a:t>
            </a:r>
            <a:endParaRPr lang="pt-BR" sz="1200" dirty="0" smtClean="0"/>
          </a:p>
          <a:p>
            <a:pPr algn="just"/>
            <a:endParaRPr lang="pt-BR" sz="1200" dirty="0" smtClean="0"/>
          </a:p>
          <a:p>
            <a:pPr algn="just"/>
            <a:r>
              <a:rPr lang="pt-BR" sz="1200" u="sng" dirty="0" smtClean="0"/>
              <a:t>Estratégia da correção de rumo</a:t>
            </a:r>
            <a:r>
              <a:rPr lang="pt-BR" sz="1200" dirty="0"/>
              <a:t>: </a:t>
            </a:r>
            <a:r>
              <a:rPr lang="pt-BR" sz="1200" dirty="0" smtClean="0"/>
              <a:t>houve um grande empenho para </a:t>
            </a:r>
            <a:r>
              <a:rPr lang="pt-BR" sz="1200" dirty="0"/>
              <a:t>liquidar parte do CSLL (Contribuição Social sobre Lucro Líquido) (R$ 4,5mi), além de devolução de parte do orçamento que não seria utilizado: convênios (Fonte 181), Recursos de Contribuições Internacionais (WWF), pequena parte da Ação 212H (R$ 90k) e obras da Bacia Carbonífera (R$ 5,8mi</a:t>
            </a:r>
            <a:r>
              <a:rPr lang="pt-BR" sz="1200" dirty="0" smtClean="0"/>
              <a:t>).</a:t>
            </a:r>
          </a:p>
          <a:p>
            <a:pPr algn="just"/>
            <a:endParaRPr lang="pt-BR" sz="1200" dirty="0" smtClean="0"/>
          </a:p>
          <a:p>
            <a:pPr algn="just"/>
            <a:r>
              <a:rPr lang="pt-BR" sz="1200" u="sng" dirty="0" smtClean="0"/>
              <a:t>Registro das melhores práticas</a:t>
            </a:r>
            <a:r>
              <a:rPr lang="pt-BR" sz="1200" dirty="0"/>
              <a:t>: </a:t>
            </a:r>
            <a:r>
              <a:rPr lang="pt-BR" sz="1200" dirty="0" smtClean="0"/>
              <a:t>Demonstração </a:t>
            </a:r>
            <a:r>
              <a:rPr lang="pt-BR" sz="1200" dirty="0"/>
              <a:t>para a D.E da utilização do RAP na composição do valor total das despesas nos projetos.</a:t>
            </a: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6932973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0" y="3259"/>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024533302"/>
              </p:ext>
            </p:extLst>
          </p:nvPr>
        </p:nvGraphicFramePr>
        <p:xfrm>
          <a:off x="185663" y="987242"/>
          <a:ext cx="8732598" cy="1164395"/>
        </p:xfrm>
        <a:graphic>
          <a:graphicData uri="http://schemas.openxmlformats.org/drawingml/2006/table">
            <a:tbl>
              <a:tblPr/>
              <a:tblGrid>
                <a:gridCol w="1740518">
                  <a:extLst>
                    <a:ext uri="{9D8B030D-6E8A-4147-A177-3AD203B41FA5}">
                      <a16:colId xmlns:a16="http://schemas.microsoft.com/office/drawing/2014/main" val="3677692313"/>
                    </a:ext>
                  </a:extLst>
                </a:gridCol>
                <a:gridCol w="1740518">
                  <a:extLst>
                    <a:ext uri="{9D8B030D-6E8A-4147-A177-3AD203B41FA5}">
                      <a16:colId xmlns:a16="http://schemas.microsoft.com/office/drawing/2014/main" val="2422151344"/>
                    </a:ext>
                  </a:extLst>
                </a:gridCol>
                <a:gridCol w="920275">
                  <a:extLst>
                    <a:ext uri="{9D8B030D-6E8A-4147-A177-3AD203B41FA5}">
                      <a16:colId xmlns:a16="http://schemas.microsoft.com/office/drawing/2014/main" val="3684990533"/>
                    </a:ext>
                  </a:extLst>
                </a:gridCol>
                <a:gridCol w="920275">
                  <a:extLst>
                    <a:ext uri="{9D8B030D-6E8A-4147-A177-3AD203B41FA5}">
                      <a16:colId xmlns:a16="http://schemas.microsoft.com/office/drawing/2014/main" val="2782175656"/>
                    </a:ext>
                  </a:extLst>
                </a:gridCol>
                <a:gridCol w="950282">
                  <a:extLst>
                    <a:ext uri="{9D8B030D-6E8A-4147-A177-3AD203B41FA5}">
                      <a16:colId xmlns:a16="http://schemas.microsoft.com/office/drawing/2014/main" val="2079939632"/>
                    </a:ext>
                  </a:extLst>
                </a:gridCol>
                <a:gridCol w="870260">
                  <a:extLst>
                    <a:ext uri="{9D8B030D-6E8A-4147-A177-3AD203B41FA5}">
                      <a16:colId xmlns:a16="http://schemas.microsoft.com/office/drawing/2014/main" val="1492844734"/>
                    </a:ext>
                  </a:extLst>
                </a:gridCol>
                <a:gridCol w="780230">
                  <a:extLst>
                    <a:ext uri="{9D8B030D-6E8A-4147-A177-3AD203B41FA5}">
                      <a16:colId xmlns:a16="http://schemas.microsoft.com/office/drawing/2014/main" val="3934359890"/>
                    </a:ext>
                  </a:extLst>
                </a:gridCol>
                <a:gridCol w="810240">
                  <a:extLst>
                    <a:ext uri="{9D8B030D-6E8A-4147-A177-3AD203B41FA5}">
                      <a16:colId xmlns:a16="http://schemas.microsoft.com/office/drawing/2014/main" val="1284251912"/>
                    </a:ext>
                  </a:extLst>
                </a:gridCol>
              </a:tblGrid>
              <a:tr h="522556">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Indicador</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Fórmula</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Resp. pelo Resultado (Supervisor)</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META 2021</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Execução</a:t>
                      </a:r>
                      <a:b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4º Trimestre</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Executada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 )</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Esperada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(B)</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Alcance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(A/B)</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216822115"/>
                  </a:ext>
                </a:extLst>
              </a:tr>
              <a:tr h="465663">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Tempo médio de contratação dos objetos por modalidade  </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l-PL"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Z = (2 X1 + 2 X2 + X3) / 5</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DEAMP</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67 Dias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 Dias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166%</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166%</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3680637"/>
                  </a:ext>
                </a:extLst>
              </a:tr>
              <a:tr h="176176">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6024858"/>
                  </a:ext>
                </a:extLst>
              </a:tr>
            </a:tbl>
          </a:graphicData>
        </a:graphic>
      </p:graphicFrame>
      <p:sp>
        <p:nvSpPr>
          <p:cNvPr id="8" name="Retângulo 7"/>
          <p:cNvSpPr/>
          <p:nvPr/>
        </p:nvSpPr>
        <p:spPr>
          <a:xfrm>
            <a:off x="115738" y="2010028"/>
            <a:ext cx="8796247" cy="2754087"/>
          </a:xfrm>
          <a:prstGeom prst="rect">
            <a:avLst/>
          </a:prstGeom>
        </p:spPr>
        <p:txBody>
          <a:bodyPr wrap="square">
            <a:spAutoFit/>
          </a:bodyPr>
          <a:lstStyle/>
          <a:p>
            <a:pPr algn="just"/>
            <a:r>
              <a:rPr lang="pt-BR" sz="1100" u="sng" dirty="0" smtClean="0">
                <a:latin typeface="Tahoma" panose="020B0604030504040204" pitchFamily="34" charset="0"/>
                <a:ea typeface="Tahoma" panose="020B0604030504040204" pitchFamily="34" charset="0"/>
                <a:cs typeface="Tahoma" panose="020B0604030504040204" pitchFamily="34" charset="0"/>
              </a:rPr>
              <a:t>Observação</a:t>
            </a:r>
            <a:r>
              <a:rPr lang="pt-BR" sz="1100" dirty="0" smtClean="0">
                <a:latin typeface="Tahoma" panose="020B0604030504040204" pitchFamily="34" charset="0"/>
                <a:ea typeface="Tahoma" panose="020B0604030504040204" pitchFamily="34" charset="0"/>
                <a:cs typeface="Tahoma" panose="020B0604030504040204" pitchFamily="34" charset="0"/>
              </a:rPr>
              <a:t>: Não houve apuração no 1º trimestre </a:t>
            </a:r>
            <a:r>
              <a:rPr lang="pt-BR" sz="1100" dirty="0">
                <a:latin typeface="Tahoma" panose="020B0604030504040204" pitchFamily="34" charset="0"/>
                <a:ea typeface="Tahoma" panose="020B0604030504040204" pitchFamily="34" charset="0"/>
                <a:cs typeface="Tahoma" panose="020B0604030504040204" pitchFamily="34" charset="0"/>
              </a:rPr>
              <a:t>pelo baixo volume de processos, em função da não aprovação da LOA 2021</a:t>
            </a:r>
            <a:r>
              <a:rPr lang="pt-BR" sz="11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1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latin typeface="Tahoma" panose="020B0604030504040204" pitchFamily="34" charset="0"/>
                <a:ea typeface="Tahoma" panose="020B0604030504040204" pitchFamily="34" charset="0"/>
                <a:cs typeface="Tahoma" panose="020B0604030504040204" pitchFamily="34" charset="0"/>
              </a:rPr>
              <a:t>Causa do desvio do indicador</a:t>
            </a:r>
            <a:r>
              <a:rPr lang="pt-BR" sz="1100" dirty="0">
                <a:latin typeface="Tahoma" panose="020B0604030504040204" pitchFamily="34" charset="0"/>
                <a:ea typeface="Tahoma" panose="020B0604030504040204" pitchFamily="34" charset="0"/>
                <a:cs typeface="Tahoma" panose="020B0604030504040204" pitchFamily="34" charset="0"/>
              </a:rPr>
              <a:t>: </a:t>
            </a:r>
            <a:r>
              <a:rPr lang="pt-BR" sz="1100" dirty="0" smtClean="0">
                <a:latin typeface="Tahoma" panose="020B0604030504040204" pitchFamily="34" charset="0"/>
                <a:ea typeface="Tahoma" panose="020B0604030504040204" pitchFamily="34" charset="0"/>
                <a:cs typeface="Tahoma" panose="020B0604030504040204" pitchFamily="34" charset="0"/>
              </a:rPr>
              <a:t>Redução </a:t>
            </a:r>
            <a:r>
              <a:rPr lang="pt-BR" sz="1100" dirty="0">
                <a:latin typeface="Tahoma" panose="020B0604030504040204" pitchFamily="34" charset="0"/>
                <a:ea typeface="Tahoma" panose="020B0604030504040204" pitchFamily="34" charset="0"/>
                <a:cs typeface="Tahoma" panose="020B0604030504040204" pitchFamily="34" charset="0"/>
              </a:rPr>
              <a:t>no prazo estipulado, devido ao volume de processos nas modalidades "dispensa e inexigibilidade" no último trimestre do exercício de </a:t>
            </a:r>
            <a:r>
              <a:rPr lang="pt-BR" sz="1100" dirty="0" smtClean="0">
                <a:latin typeface="Tahoma" panose="020B0604030504040204" pitchFamily="34" charset="0"/>
                <a:ea typeface="Tahoma" panose="020B0604030504040204" pitchFamily="34" charset="0"/>
                <a:cs typeface="Tahoma" panose="020B0604030504040204" pitchFamily="34" charset="0"/>
              </a:rPr>
              <a:t>2021, </a:t>
            </a:r>
            <a:r>
              <a:rPr lang="pt-BR" sz="1100" dirty="0">
                <a:latin typeface="Tahoma" panose="020B0604030504040204" pitchFamily="34" charset="0"/>
                <a:ea typeface="Tahoma" panose="020B0604030504040204" pitchFamily="34" charset="0"/>
                <a:cs typeface="Tahoma" panose="020B0604030504040204" pitchFamily="34" charset="0"/>
              </a:rPr>
              <a:t>por serem mais céleres. Algumas ações implantadas pelo DEAMP também contribuíram para a melhora do prazo: </a:t>
            </a:r>
            <a:r>
              <a:rPr lang="pt-BR" sz="1100" dirty="0" smtClean="0">
                <a:latin typeface="Tahoma" panose="020B0604030504040204" pitchFamily="34" charset="0"/>
                <a:ea typeface="Tahoma" panose="020B0604030504040204" pitchFamily="34" charset="0"/>
                <a:cs typeface="Tahoma" panose="020B0604030504040204" pitchFamily="34" charset="0"/>
              </a:rPr>
              <a:t>reuniões </a:t>
            </a:r>
            <a:r>
              <a:rPr lang="pt-BR" sz="1100" dirty="0">
                <a:latin typeface="Tahoma" panose="020B0604030504040204" pitchFamily="34" charset="0"/>
                <a:ea typeface="Tahoma" panose="020B0604030504040204" pitchFamily="34" charset="0"/>
                <a:cs typeface="Tahoma" panose="020B0604030504040204" pitchFamily="34" charset="0"/>
              </a:rPr>
              <a:t>com algumas áreas para implantação de um Plano de Ação de Aquisições (Necessidade de compras) junto com alguns Coordenadores de Ação. (DIHIBA, </a:t>
            </a:r>
            <a:r>
              <a:rPr lang="pt-BR" sz="1100" dirty="0" smtClean="0">
                <a:latin typeface="Tahoma" panose="020B0604030504040204" pitchFamily="34" charset="0"/>
                <a:ea typeface="Tahoma" panose="020B0604030504040204" pitchFamily="34" charset="0"/>
                <a:cs typeface="Tahoma" panose="020B0604030504040204" pitchFamily="34" charset="0"/>
              </a:rPr>
              <a:t>DEREM </a:t>
            </a:r>
            <a:r>
              <a:rPr lang="pt-BR" sz="1100" dirty="0">
                <a:latin typeface="Tahoma" panose="020B0604030504040204" pitchFamily="34" charset="0"/>
                <a:ea typeface="Tahoma" panose="020B0604030504040204" pitchFamily="34" charset="0"/>
                <a:cs typeface="Tahoma" panose="020B0604030504040204" pitchFamily="34" charset="0"/>
              </a:rPr>
              <a:t>e DEGEO e algumas áreas da DIG); Melhora de coleta de dados junto às Unidades, com prazos de retorno melhores, </a:t>
            </a:r>
            <a:r>
              <a:rPr lang="pt-BR" sz="1100" dirty="0" smtClean="0">
                <a:latin typeface="Tahoma" panose="020B0604030504040204" pitchFamily="34" charset="0"/>
                <a:ea typeface="Tahoma" panose="020B0604030504040204" pitchFamily="34" charset="0"/>
                <a:cs typeface="Tahoma" panose="020B0604030504040204" pitchFamily="34" charset="0"/>
              </a:rPr>
              <a:t>via </a:t>
            </a:r>
            <a:r>
              <a:rPr lang="pt-BR" sz="1100" dirty="0">
                <a:latin typeface="Tahoma" panose="020B0604030504040204" pitchFamily="34" charset="0"/>
                <a:ea typeface="Tahoma" panose="020B0604030504040204" pitchFamily="34" charset="0"/>
                <a:cs typeface="Tahoma" panose="020B0604030504040204" pitchFamily="34" charset="0"/>
              </a:rPr>
              <a:t>SEI; </a:t>
            </a:r>
            <a:r>
              <a:rPr lang="pt-BR" sz="1100" dirty="0" smtClean="0">
                <a:latin typeface="Tahoma" panose="020B0604030504040204" pitchFamily="34" charset="0"/>
                <a:ea typeface="Tahoma" panose="020B0604030504040204" pitchFamily="34" charset="0"/>
                <a:cs typeface="Tahoma" panose="020B0604030504040204" pitchFamily="34" charset="0"/>
              </a:rPr>
              <a:t>Capacitação </a:t>
            </a:r>
            <a:r>
              <a:rPr lang="pt-BR" sz="1100" dirty="0">
                <a:latin typeface="Tahoma" panose="020B0604030504040204" pitchFamily="34" charset="0"/>
                <a:ea typeface="Tahoma" panose="020B0604030504040204" pitchFamily="34" charset="0"/>
                <a:cs typeface="Tahoma" panose="020B0604030504040204" pitchFamily="34" charset="0"/>
              </a:rPr>
              <a:t>na elaboração de Termos de Referência e outros instrumentos de processos de compras e aquisições; Mudança na estrutura do DEAMP, no final de setembro, com apoio direto de 2 novos coordenadores</a:t>
            </a:r>
            <a:r>
              <a:rPr lang="pt-BR" sz="11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1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latin typeface="Tahoma" panose="020B0604030504040204" pitchFamily="34" charset="0"/>
                <a:ea typeface="Tahoma" panose="020B0604030504040204" pitchFamily="34" charset="0"/>
                <a:cs typeface="Tahoma" panose="020B0604030504040204" pitchFamily="34" charset="0"/>
              </a:rPr>
              <a:t>Estratégia de correção de rumo</a:t>
            </a:r>
            <a:r>
              <a:rPr lang="pt-BR" sz="1100" dirty="0">
                <a:latin typeface="Tahoma" panose="020B0604030504040204" pitchFamily="34" charset="0"/>
                <a:ea typeface="Tahoma" panose="020B0604030504040204" pitchFamily="34" charset="0"/>
                <a:cs typeface="Tahoma" panose="020B0604030504040204" pitchFamily="34" charset="0"/>
              </a:rPr>
              <a:t>: continuidade de capacitação referentes à elaboração de Termos de Referência, Projetos Básicos etc., além da implantação de um Planejamento de Compras a partir de março de 2022. Assinatura da Plataforma de </a:t>
            </a:r>
            <a:r>
              <a:rPr lang="pt-BR" sz="1100" dirty="0" smtClean="0">
                <a:latin typeface="Tahoma" panose="020B0604030504040204" pitchFamily="34" charset="0"/>
                <a:ea typeface="Tahoma" panose="020B0604030504040204" pitchFamily="34" charset="0"/>
                <a:cs typeface="Tahoma" panose="020B0604030504040204" pitchFamily="34" charset="0"/>
              </a:rPr>
              <a:t>Consultoria </a:t>
            </a:r>
            <a:r>
              <a:rPr lang="pt-BR" sz="1100" dirty="0">
                <a:latin typeface="Tahoma" panose="020B0604030504040204" pitchFamily="34" charset="0"/>
                <a:ea typeface="Tahoma" panose="020B0604030504040204" pitchFamily="34" charset="0"/>
                <a:cs typeface="Tahoma" panose="020B0604030504040204" pitchFamily="34" charset="0"/>
              </a:rPr>
              <a:t>Solicita e da ferramenta Banco de Preços, da Empresa Negócios Públicos, para auxiliar na elaboração de </a:t>
            </a:r>
            <a:r>
              <a:rPr lang="pt-BR" sz="1100" dirty="0" err="1" smtClean="0">
                <a:latin typeface="Tahoma" panose="020B0604030504040204" pitchFamily="34" charset="0"/>
                <a:ea typeface="Tahoma" panose="020B0604030504040204" pitchFamily="34" charset="0"/>
                <a:cs typeface="Tahoma" panose="020B0604030504040204" pitchFamily="34" charset="0"/>
              </a:rPr>
              <a:t>TRs</a:t>
            </a:r>
            <a:r>
              <a:rPr lang="pt-BR" sz="1100" dirty="0">
                <a:latin typeface="Tahoma" panose="020B0604030504040204" pitchFamily="34" charset="0"/>
                <a:ea typeface="Tahoma" panose="020B0604030504040204" pitchFamily="34" charset="0"/>
                <a:cs typeface="Tahoma" panose="020B0604030504040204" pitchFamily="34" charset="0"/>
              </a:rPr>
              <a:t>, Pareceres, Projetos Básicos, bem como uma agenda de pregões eletrônicos, com cálculo de dias e questões de recursos.</a:t>
            </a:r>
          </a:p>
          <a:p>
            <a:pPr algn="just"/>
            <a:endParaRPr lang="pt-BR" sz="1100" b="1" dirty="0">
              <a:latin typeface="Tahoma" panose="020B0604030504040204" pitchFamily="34" charset="0"/>
              <a:ea typeface="Tahoma" panose="020B0604030504040204" pitchFamily="34" charset="0"/>
              <a:cs typeface="Tahoma" panose="020B0604030504040204" pitchFamily="34" charset="0"/>
            </a:endParaRPr>
          </a:p>
          <a:p>
            <a:pPr algn="just"/>
            <a:r>
              <a:rPr lang="pt-BR" sz="1100" u="sng" dirty="0">
                <a:latin typeface="Tahoma" panose="020B0604030504040204" pitchFamily="34" charset="0"/>
                <a:ea typeface="Tahoma" panose="020B0604030504040204" pitchFamily="34" charset="0"/>
                <a:cs typeface="Tahoma" panose="020B0604030504040204" pitchFamily="34" charset="0"/>
              </a:rPr>
              <a:t>Registro das melhores práticas</a:t>
            </a:r>
            <a:r>
              <a:rPr lang="pt-BR" sz="1100" dirty="0">
                <a:latin typeface="Tahoma" panose="020B0604030504040204" pitchFamily="34" charset="0"/>
                <a:ea typeface="Tahoma" panose="020B0604030504040204" pitchFamily="34" charset="0"/>
                <a:cs typeface="Tahoma" panose="020B0604030504040204" pitchFamily="34" charset="0"/>
              </a:rPr>
              <a:t>: Plano de Ação de Aquisições feito junto à algumas áreas para um planejamento melhor de compras.  Capacitação realizada em Termo de Referência junto as áreas administrativa e técnica.</a:t>
            </a:r>
          </a:p>
          <a:p>
            <a:pPr algn="just"/>
            <a:endParaRPr lang="pt-BR" sz="1000" dirty="0">
              <a:latin typeface="Tahoma" panose="020B0604030504040204" pitchFamily="34" charset="0"/>
              <a:ea typeface="Tahoma" panose="020B0604030504040204" pitchFamily="34" charset="0"/>
              <a:cs typeface="Tahoma" panose="020B0604030504040204" pitchFamily="34" charset="0"/>
            </a:endParaRPr>
          </a:p>
        </p:txBody>
      </p:sp>
      <p:sp>
        <p:nvSpPr>
          <p:cNvPr id="10" name="Seta em Curva para a Esquerda 9">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aixaDeTexto 10">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3029385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PROCESSOS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872590039"/>
              </p:ext>
            </p:extLst>
          </p:nvPr>
        </p:nvGraphicFramePr>
        <p:xfrm>
          <a:off x="187455" y="949264"/>
          <a:ext cx="8732598" cy="1564681"/>
        </p:xfrm>
        <a:graphic>
          <a:graphicData uri="http://schemas.openxmlformats.org/drawingml/2006/table">
            <a:tbl>
              <a:tblPr/>
              <a:tblGrid>
                <a:gridCol w="1740518">
                  <a:extLst>
                    <a:ext uri="{9D8B030D-6E8A-4147-A177-3AD203B41FA5}">
                      <a16:colId xmlns:a16="http://schemas.microsoft.com/office/drawing/2014/main" val="3677692313"/>
                    </a:ext>
                  </a:extLst>
                </a:gridCol>
                <a:gridCol w="1740518">
                  <a:extLst>
                    <a:ext uri="{9D8B030D-6E8A-4147-A177-3AD203B41FA5}">
                      <a16:colId xmlns:a16="http://schemas.microsoft.com/office/drawing/2014/main" val="2422151344"/>
                    </a:ext>
                  </a:extLst>
                </a:gridCol>
                <a:gridCol w="920275">
                  <a:extLst>
                    <a:ext uri="{9D8B030D-6E8A-4147-A177-3AD203B41FA5}">
                      <a16:colId xmlns:a16="http://schemas.microsoft.com/office/drawing/2014/main" val="3684990533"/>
                    </a:ext>
                  </a:extLst>
                </a:gridCol>
                <a:gridCol w="920275">
                  <a:extLst>
                    <a:ext uri="{9D8B030D-6E8A-4147-A177-3AD203B41FA5}">
                      <a16:colId xmlns:a16="http://schemas.microsoft.com/office/drawing/2014/main" val="2782175656"/>
                    </a:ext>
                  </a:extLst>
                </a:gridCol>
                <a:gridCol w="950282">
                  <a:extLst>
                    <a:ext uri="{9D8B030D-6E8A-4147-A177-3AD203B41FA5}">
                      <a16:colId xmlns:a16="http://schemas.microsoft.com/office/drawing/2014/main" val="2079939632"/>
                    </a:ext>
                  </a:extLst>
                </a:gridCol>
                <a:gridCol w="870260">
                  <a:extLst>
                    <a:ext uri="{9D8B030D-6E8A-4147-A177-3AD203B41FA5}">
                      <a16:colId xmlns:a16="http://schemas.microsoft.com/office/drawing/2014/main" val="1492844734"/>
                    </a:ext>
                  </a:extLst>
                </a:gridCol>
                <a:gridCol w="780230">
                  <a:extLst>
                    <a:ext uri="{9D8B030D-6E8A-4147-A177-3AD203B41FA5}">
                      <a16:colId xmlns:a16="http://schemas.microsoft.com/office/drawing/2014/main" val="3934359890"/>
                    </a:ext>
                  </a:extLst>
                </a:gridCol>
                <a:gridCol w="810240">
                  <a:extLst>
                    <a:ext uri="{9D8B030D-6E8A-4147-A177-3AD203B41FA5}">
                      <a16:colId xmlns:a16="http://schemas.microsoft.com/office/drawing/2014/main" val="1284251912"/>
                    </a:ext>
                  </a:extLst>
                </a:gridCol>
              </a:tblGrid>
              <a:tr h="522556">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Indicador</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Fórmula</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Resp. pelo Resultado (Supervisor)</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META 2021</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Execução</a:t>
                      </a:r>
                      <a:b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4º Trimestre</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Executada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 )</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Esperada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(B)</a:t>
                      </a:r>
                    </a:p>
                  </a:txBody>
                  <a:tcPr marL="2365" marR="2365" marT="2365"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Alcance  </a:t>
                      </a: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r>
                      <a:b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pt-BR" sz="9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(A/B)</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216822115"/>
                  </a:ext>
                </a:extLst>
              </a:tr>
              <a:tr h="865949">
                <a:tc>
                  <a:txBody>
                    <a:bodyPr/>
                    <a:lstStyle/>
                    <a:p>
                      <a:pPr algn="ctr" fontAlgn="ctr"/>
                      <a:r>
                        <a:rPr lang="pt-BR"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Quantidade acumulada de processos redesenhados e implantados no SGB/CPRM</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Nº acumulado de processos redesenhados implantados </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DAF</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 Processos</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67%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100%</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effectLst/>
                          <a:latin typeface="Tahoma" panose="020B0604030504040204" pitchFamily="34" charset="0"/>
                          <a:ea typeface="Tahoma" panose="020B0604030504040204" pitchFamily="34" charset="0"/>
                          <a:cs typeface="Tahoma" panose="020B0604030504040204" pitchFamily="34" charset="0"/>
                        </a:rPr>
                        <a:t>67%</a:t>
                      </a:r>
                    </a:p>
                  </a:txBody>
                  <a:tcPr marL="2365" marR="2365" marT="236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79381674"/>
                  </a:ext>
                </a:extLst>
              </a:tr>
              <a:tr h="176176">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2365" marR="2365" marT="236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6024858"/>
                  </a:ext>
                </a:extLst>
              </a:tr>
            </a:tbl>
          </a:graphicData>
        </a:graphic>
      </p:graphicFrame>
      <p:sp>
        <p:nvSpPr>
          <p:cNvPr id="10" name="Retângulo 9"/>
          <p:cNvSpPr/>
          <p:nvPr/>
        </p:nvSpPr>
        <p:spPr>
          <a:xfrm>
            <a:off x="187456" y="2384690"/>
            <a:ext cx="8724530" cy="1788054"/>
          </a:xfrm>
          <a:prstGeom prst="rect">
            <a:avLst/>
          </a:prstGeom>
        </p:spPr>
        <p:txBody>
          <a:bodyPr wrap="square">
            <a:spAutoFit/>
          </a:bodyPr>
          <a:lstStyle/>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Análise de tendência</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implementação </a:t>
            </a:r>
            <a:r>
              <a:rPr lang="pt-BR" sz="1200" dirty="0">
                <a:latin typeface="Tahoma" panose="020B0604030504040204" pitchFamily="34" charset="0"/>
                <a:ea typeface="Tahoma" panose="020B0604030504040204" pitchFamily="34" charset="0"/>
                <a:cs typeface="Tahoma" panose="020B0604030504040204" pitchFamily="34" charset="0"/>
              </a:rPr>
              <a:t>do processo </a:t>
            </a:r>
            <a:r>
              <a:rPr lang="pt-BR" sz="1200" dirty="0" smtClean="0">
                <a:latin typeface="Tahoma" panose="020B0604030504040204" pitchFamily="34" charset="0"/>
                <a:ea typeface="Tahoma" panose="020B0604030504040204" pitchFamily="34" charset="0"/>
                <a:cs typeface="Tahoma" panose="020B0604030504040204" pitchFamily="34" charset="0"/>
              </a:rPr>
              <a:t>Ateste </a:t>
            </a:r>
            <a:r>
              <a:rPr lang="pt-BR" sz="1200" dirty="0">
                <a:latin typeface="Tahoma" panose="020B0604030504040204" pitchFamily="34" charset="0"/>
                <a:ea typeface="Tahoma" panose="020B0604030504040204" pitchFamily="34" charset="0"/>
                <a:cs typeface="Tahoma" panose="020B0604030504040204" pitchFamily="34" charset="0"/>
              </a:rPr>
              <a:t>de bens e serviços </a:t>
            </a:r>
            <a:r>
              <a:rPr lang="pt-BR" sz="1200" dirty="0" smtClean="0">
                <a:latin typeface="Tahoma" panose="020B0604030504040204" pitchFamily="34" charset="0"/>
                <a:ea typeface="Tahoma" panose="020B0604030504040204" pitchFamily="34" charset="0"/>
                <a:cs typeface="Tahoma" panose="020B0604030504040204" pitchFamily="34" charset="0"/>
              </a:rPr>
              <a:t>adquiridos, Convênios</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Suprimento </a:t>
            </a:r>
            <a:r>
              <a:rPr lang="pt-BR" sz="1200" dirty="0">
                <a:latin typeface="Tahoma" panose="020B0604030504040204" pitchFamily="34" charset="0"/>
                <a:ea typeface="Tahoma" panose="020B0604030504040204" pitchFamily="34" charset="0"/>
                <a:cs typeface="Tahoma" panose="020B0604030504040204" pitchFamily="34" charset="0"/>
              </a:rPr>
              <a:t>de Fundos e Prestação de contas de suprimentos de fundos, </a:t>
            </a:r>
            <a:r>
              <a:rPr lang="pt-BR" sz="1200" dirty="0" smtClean="0">
                <a:latin typeface="Tahoma" panose="020B0604030504040204" pitchFamily="34" charset="0"/>
                <a:ea typeface="Tahoma" panose="020B0604030504040204" pitchFamily="34" charset="0"/>
                <a:cs typeface="Tahoma" panose="020B0604030504040204" pitchFamily="34" charset="0"/>
              </a:rPr>
              <a:t>Mapeamento </a:t>
            </a:r>
            <a:r>
              <a:rPr lang="pt-BR" sz="1200" dirty="0">
                <a:latin typeface="Tahoma" panose="020B0604030504040204" pitchFamily="34" charset="0"/>
                <a:ea typeface="Tahoma" panose="020B0604030504040204" pitchFamily="34" charset="0"/>
                <a:cs typeface="Tahoma" panose="020B0604030504040204" pitchFamily="34" charset="0"/>
              </a:rPr>
              <a:t>de processos, </a:t>
            </a:r>
            <a:r>
              <a:rPr lang="pt-BR" sz="1200" dirty="0" smtClean="0">
                <a:latin typeface="Tahoma" panose="020B0604030504040204" pitchFamily="34" charset="0"/>
                <a:ea typeface="Tahoma" panose="020B0604030504040204" pitchFamily="34" charset="0"/>
                <a:cs typeface="Tahoma" panose="020B0604030504040204" pitchFamily="34" charset="0"/>
              </a:rPr>
              <a:t>Implementação </a:t>
            </a:r>
            <a:r>
              <a:rPr lang="pt-BR" sz="1200" dirty="0">
                <a:latin typeface="Tahoma" panose="020B0604030504040204" pitchFamily="34" charset="0"/>
                <a:ea typeface="Tahoma" panose="020B0604030504040204" pitchFamily="34" charset="0"/>
                <a:cs typeface="Tahoma" panose="020B0604030504040204" pitchFamily="34" charset="0"/>
              </a:rPr>
              <a:t>de processos </a:t>
            </a:r>
            <a:r>
              <a:rPr lang="pt-BR" sz="1200" dirty="0" smtClean="0">
                <a:latin typeface="Tahoma" panose="020B0604030504040204" pitchFamily="34" charset="0"/>
                <a:ea typeface="Tahoma" panose="020B0604030504040204" pitchFamily="34" charset="0"/>
                <a:cs typeface="Tahoma" panose="020B0604030504040204" pitchFamily="34" charset="0"/>
              </a:rPr>
              <a:t>e Monitoramento </a:t>
            </a:r>
            <a:r>
              <a:rPr lang="pt-BR" sz="1200" dirty="0">
                <a:latin typeface="Tahoma" panose="020B0604030504040204" pitchFamily="34" charset="0"/>
                <a:ea typeface="Tahoma" panose="020B0604030504040204" pitchFamily="34" charset="0"/>
                <a:cs typeface="Tahoma" panose="020B0604030504040204" pitchFamily="34" charset="0"/>
              </a:rPr>
              <a:t>de desempenho dos processos, analisados nos produtos 10 e 11 do </a:t>
            </a:r>
            <a:r>
              <a:rPr lang="pt-BR" sz="1200" dirty="0" smtClean="0">
                <a:latin typeface="Tahoma" panose="020B0604030504040204" pitchFamily="34" charset="0"/>
                <a:ea typeface="Tahoma" panose="020B0604030504040204" pitchFamily="34" charset="0"/>
                <a:cs typeface="Tahoma" panose="020B0604030504040204" pitchFamily="34" charset="0"/>
              </a:rPr>
              <a:t>CEFET, bem como Encerramento </a:t>
            </a:r>
            <a:r>
              <a:rPr lang="pt-BR" sz="1200" dirty="0">
                <a:latin typeface="Tahoma" panose="020B0604030504040204" pitchFamily="34" charset="0"/>
                <a:ea typeface="Tahoma" panose="020B0604030504040204" pitchFamily="34" charset="0"/>
                <a:cs typeface="Tahoma" panose="020B0604030504040204" pitchFamily="34" charset="0"/>
              </a:rPr>
              <a:t>de </a:t>
            </a:r>
            <a:r>
              <a:rPr lang="pt-BR" sz="1200" dirty="0" smtClean="0">
                <a:latin typeface="Tahoma" panose="020B0604030504040204" pitchFamily="34" charset="0"/>
                <a:ea typeface="Tahoma" panose="020B0604030504040204" pitchFamily="34" charset="0"/>
                <a:cs typeface="Tahoma" panose="020B0604030504040204" pitchFamily="34" charset="0"/>
              </a:rPr>
              <a:t>Projetos. </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a:latin typeface="Tahoma" panose="020B0604030504040204" pitchFamily="34" charset="0"/>
                <a:ea typeface="Tahoma" panose="020B0604030504040204" pitchFamily="34" charset="0"/>
                <a:cs typeface="Tahoma" panose="020B0604030504040204" pitchFamily="34" charset="0"/>
              </a:rPr>
              <a:t>Causa do desvio do indicador</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Diversos processos foram analisados mas não foram implementados por dependerem de áreas ainda não formalizadas na empresa, mudança na forma de atuação de áreas já estabelecidas ou de dependência de novos sistemas (“Atualização </a:t>
            </a:r>
            <a:r>
              <a:rPr lang="pt-BR" sz="1200" dirty="0">
                <a:latin typeface="Tahoma" panose="020B0604030504040204" pitchFamily="34" charset="0"/>
                <a:ea typeface="Tahoma" panose="020B0604030504040204" pitchFamily="34" charset="0"/>
                <a:cs typeface="Tahoma" panose="020B0604030504040204" pitchFamily="34" charset="0"/>
              </a:rPr>
              <a:t>e formalização de diretrizes </a:t>
            </a:r>
            <a:r>
              <a:rPr lang="pt-BR" sz="1200" dirty="0" smtClean="0">
                <a:latin typeface="Tahoma" panose="020B0604030504040204" pitchFamily="34" charset="0"/>
                <a:ea typeface="Tahoma" panose="020B0604030504040204" pitchFamily="34" charset="0"/>
                <a:cs typeface="Tahoma" panose="020B0604030504040204" pitchFamily="34" charset="0"/>
              </a:rPr>
              <a:t>estratégicas", "Formalização </a:t>
            </a:r>
            <a:r>
              <a:rPr lang="pt-BR" sz="1200" dirty="0">
                <a:latin typeface="Tahoma" panose="020B0604030504040204" pitchFamily="34" charset="0"/>
                <a:ea typeface="Tahoma" panose="020B0604030504040204" pitchFamily="34" charset="0"/>
                <a:cs typeface="Tahoma" panose="020B0604030504040204" pitchFamily="34" charset="0"/>
              </a:rPr>
              <a:t>do Plano Anual de </a:t>
            </a:r>
            <a:r>
              <a:rPr lang="pt-BR" sz="1200" dirty="0" smtClean="0">
                <a:latin typeface="Tahoma" panose="020B0604030504040204" pitchFamily="34" charset="0"/>
                <a:ea typeface="Tahoma" panose="020B0604030504040204" pitchFamily="34" charset="0"/>
                <a:cs typeface="Tahoma" panose="020B0604030504040204" pitchFamily="34" charset="0"/>
              </a:rPr>
              <a:t>Trabalho” </a:t>
            </a:r>
            <a:r>
              <a:rPr lang="pt-BR" sz="1200" dirty="0">
                <a:latin typeface="Tahoma" panose="020B0604030504040204" pitchFamily="34" charset="0"/>
                <a:ea typeface="Tahoma" panose="020B0604030504040204" pitchFamily="34" charset="0"/>
                <a:cs typeface="Tahoma" panose="020B0604030504040204" pitchFamily="34" charset="0"/>
              </a:rPr>
              <a:t>e Plano </a:t>
            </a:r>
            <a:r>
              <a:rPr lang="pt-BR" sz="1200" dirty="0" smtClean="0">
                <a:latin typeface="Tahoma" panose="020B0604030504040204" pitchFamily="34" charset="0"/>
                <a:ea typeface="Tahoma" panose="020B0604030504040204" pitchFamily="34" charset="0"/>
                <a:cs typeface="Tahoma" panose="020B0604030504040204" pitchFamily="34" charset="0"/>
              </a:rPr>
              <a:t>Estratégicos”, do Produto 6  e demais processos do produto 9). Foi aventada a possibilidade de implantação do processo </a:t>
            </a:r>
            <a:r>
              <a:rPr lang="pt-BR" sz="1200" dirty="0">
                <a:latin typeface="Tahoma" panose="020B0604030504040204" pitchFamily="34" charset="0"/>
                <a:ea typeface="Tahoma" panose="020B0604030504040204" pitchFamily="34" charset="0"/>
                <a:cs typeface="Tahoma" panose="020B0604030504040204" pitchFamily="34" charset="0"/>
              </a:rPr>
              <a:t>“Ateste de Bens e Serviços </a:t>
            </a:r>
            <a:r>
              <a:rPr lang="pt-BR" sz="1200" dirty="0" smtClean="0">
                <a:latin typeface="Tahoma" panose="020B0604030504040204" pitchFamily="34" charset="0"/>
                <a:ea typeface="Tahoma" panose="020B0604030504040204" pitchFamily="34" charset="0"/>
                <a:cs typeface="Tahoma" panose="020B0604030504040204" pitchFamily="34" charset="0"/>
              </a:rPr>
              <a:t>Adquiridos” e “Encerramento de Projetos”, o que não foi realizado pelas áreas.</a:t>
            </a:r>
            <a:endParaRPr lang="pt-BR" sz="1200" dirty="0">
              <a:latin typeface="Tahoma" panose="020B0604030504040204" pitchFamily="34" charset="0"/>
              <a:ea typeface="Tahoma" panose="020B0604030504040204" pitchFamily="34" charset="0"/>
              <a:cs typeface="Tahoma" panose="020B0604030504040204" pitchFamily="34" charset="0"/>
            </a:endParaRPr>
          </a:p>
          <a:p>
            <a:pPr algn="just"/>
            <a:endParaRPr lang="pt-BR" sz="1050" dirty="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542581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7" y="-6288"/>
            <a:ext cx="9144793" cy="5157663"/>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03142698"/>
              </p:ext>
            </p:extLst>
          </p:nvPr>
        </p:nvGraphicFramePr>
        <p:xfrm>
          <a:off x="228600" y="210344"/>
          <a:ext cx="8686799" cy="4185069"/>
        </p:xfrm>
        <a:graphic>
          <a:graphicData uri="http://schemas.openxmlformats.org/drawingml/2006/table">
            <a:tbl>
              <a:tblPr/>
              <a:tblGrid>
                <a:gridCol w="2647406">
                  <a:extLst>
                    <a:ext uri="{9D8B030D-6E8A-4147-A177-3AD203B41FA5}">
                      <a16:colId xmlns:a16="http://schemas.microsoft.com/office/drawing/2014/main" val="760921769"/>
                    </a:ext>
                  </a:extLst>
                </a:gridCol>
                <a:gridCol w="986275">
                  <a:extLst>
                    <a:ext uri="{9D8B030D-6E8A-4147-A177-3AD203B41FA5}">
                      <a16:colId xmlns:a16="http://schemas.microsoft.com/office/drawing/2014/main" val="4110430774"/>
                    </a:ext>
                  </a:extLst>
                </a:gridCol>
                <a:gridCol w="1054350">
                  <a:extLst>
                    <a:ext uri="{9D8B030D-6E8A-4147-A177-3AD203B41FA5}">
                      <a16:colId xmlns:a16="http://schemas.microsoft.com/office/drawing/2014/main" val="2289683795"/>
                    </a:ext>
                  </a:extLst>
                </a:gridCol>
                <a:gridCol w="1054350">
                  <a:extLst>
                    <a:ext uri="{9D8B030D-6E8A-4147-A177-3AD203B41FA5}">
                      <a16:colId xmlns:a16="http://schemas.microsoft.com/office/drawing/2014/main" val="3735415947"/>
                    </a:ext>
                  </a:extLst>
                </a:gridCol>
                <a:gridCol w="1021659">
                  <a:extLst>
                    <a:ext uri="{9D8B030D-6E8A-4147-A177-3AD203B41FA5}">
                      <a16:colId xmlns:a16="http://schemas.microsoft.com/office/drawing/2014/main" val="2098433730"/>
                    </a:ext>
                  </a:extLst>
                </a:gridCol>
                <a:gridCol w="1023700">
                  <a:extLst>
                    <a:ext uri="{9D8B030D-6E8A-4147-A177-3AD203B41FA5}">
                      <a16:colId xmlns:a16="http://schemas.microsoft.com/office/drawing/2014/main" val="375448232"/>
                    </a:ext>
                  </a:extLst>
                </a:gridCol>
                <a:gridCol w="899059">
                  <a:extLst>
                    <a:ext uri="{9D8B030D-6E8A-4147-A177-3AD203B41FA5}">
                      <a16:colId xmlns:a16="http://schemas.microsoft.com/office/drawing/2014/main" val="1073616414"/>
                    </a:ext>
                  </a:extLst>
                </a:gridCol>
              </a:tblGrid>
              <a:tr h="684179">
                <a:tc gridSpan="7">
                  <a:txBody>
                    <a:bodyPr/>
                    <a:lstStyle/>
                    <a:p>
                      <a:pPr algn="ctr" fontAlgn="ctr"/>
                      <a:r>
                        <a:rPr lang="pt-BR" sz="1500" b="1" i="0" u="none" strike="noStrike" kern="1200" dirty="0" smtClean="0">
                          <a:solidFill>
                            <a:srgbClr val="000000"/>
                          </a:solidFill>
                          <a:effectLst/>
                          <a:latin typeface="Arial Black" panose="020B0A04020102020204" pitchFamily="34" charset="0"/>
                          <a:ea typeface="+mn-ea"/>
                          <a:cs typeface="+mn-cs"/>
                        </a:rPr>
                        <a:t>ACOMPANHAMENTO</a:t>
                      </a:r>
                      <a:r>
                        <a:rPr lang="pt-BR" sz="1500" b="1" i="0" u="none" strike="noStrike" dirty="0" smtClean="0">
                          <a:effectLst/>
                          <a:latin typeface="Arial Black" panose="020B0A04020102020204" pitchFamily="34" charset="0"/>
                        </a:rPr>
                        <a:t> DOS INDICADORES EM 2021</a:t>
                      </a:r>
                      <a:endParaRPr lang="pt-BR" sz="1500" b="1" i="0" u="none" strike="noStrike" dirty="0">
                        <a:effectLst/>
                        <a:latin typeface="Arial Black" panose="020B0A04020102020204" pitchFamily="34" charset="0"/>
                      </a:endParaRPr>
                    </a:p>
                  </a:txBody>
                  <a:tcPr marL="5212" marR="5212" marT="5212"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ctr" fontAlgn="ctr"/>
                      <a:endParaRPr lang="pt-BR" sz="1100" b="0"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7462391"/>
                  </a:ext>
                </a:extLst>
              </a:tr>
              <a:tr h="361588">
                <a:tc rowSpan="2">
                  <a:txBody>
                    <a:bodyPr/>
                    <a:lstStyle/>
                    <a:p>
                      <a:pPr algn="ctr" fontAlgn="ctr"/>
                      <a:r>
                        <a:rPr lang="pt-BR" sz="1100" b="1" i="0" u="none" strike="noStrike" dirty="0">
                          <a:solidFill>
                            <a:srgbClr val="000000"/>
                          </a:solidFill>
                          <a:effectLst/>
                          <a:latin typeface="Arial Black" panose="020B0A04020102020204" pitchFamily="34" charset="0"/>
                        </a:rPr>
                        <a:t>INDICADORES</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endParaRPr lang="pt-BR" sz="900" b="1" i="0" u="none" strike="noStrike" kern="1200" dirty="0">
                        <a:solidFill>
                          <a:srgbClr val="CCECFF"/>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pt-BR" sz="900" b="1" i="0" u="none" strike="noStrike" dirty="0">
                          <a:solidFill>
                            <a:srgbClr val="000000"/>
                          </a:solidFill>
                          <a:effectLst/>
                          <a:latin typeface="Arial Black" panose="020B0A04020102020204" pitchFamily="34" charset="0"/>
                        </a:rPr>
                        <a:t> </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000000"/>
                          </a:solidFill>
                          <a:effectLst/>
                          <a:latin typeface="Arial Black" panose="020B0A04020102020204" pitchFamily="34" charset="0"/>
                        </a:rPr>
                        <a:t> </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pt-BR" sz="900" b="1" i="0" u="none" strike="noStrike" dirty="0">
                          <a:solidFill>
                            <a:srgbClr val="000000"/>
                          </a:solidFill>
                          <a:effectLst/>
                          <a:latin typeface="Arial Black" panose="020B0A04020102020204" pitchFamily="34" charset="0"/>
                        </a:rPr>
                        <a:t> </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900" b="1" i="0" u="none" strike="noStrike" dirty="0">
                          <a:solidFill>
                            <a:srgbClr val="000000"/>
                          </a:solidFill>
                          <a:effectLst/>
                          <a:latin typeface="Arial Black" panose="020B0A04020102020204" pitchFamily="34" charset="0"/>
                        </a:rPr>
                        <a:t> </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100" b="1" i="0" u="none" strike="noStrike" kern="1200" dirty="0" smtClean="0">
                          <a:solidFill>
                            <a:srgbClr val="000000"/>
                          </a:solidFill>
                          <a:effectLst/>
                          <a:latin typeface="Arial Black" panose="020B0A04020102020204" pitchFamily="34" charset="0"/>
                          <a:ea typeface="+mn-ea"/>
                          <a:cs typeface="+mn-cs"/>
                        </a:rPr>
                        <a:t>TOTAL</a:t>
                      </a:r>
                      <a:endParaRPr lang="pt-BR" dirty="0"/>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6123715"/>
                  </a:ext>
                </a:extLst>
              </a:tr>
              <a:tr h="687900">
                <a:tc vMerge="1">
                  <a:txBody>
                    <a:bodyPr/>
                    <a:lstStyle/>
                    <a:p>
                      <a:endParaRPr lang="pt-BR"/>
                    </a:p>
                  </a:txBody>
                  <a:tcPr/>
                </a:tc>
                <a:tc>
                  <a:txBody>
                    <a:bodyPr/>
                    <a:lstStyle/>
                    <a:p>
                      <a:pPr marL="0" algn="ctr" defTabSz="914400" rtl="0" eaLnBrk="1" fontAlgn="ctr" latinLnBrk="0" hangingPunct="1"/>
                      <a:r>
                        <a:rPr lang="pt-BR" sz="900" b="1" i="0" u="none" strike="noStrike" kern="1200" dirty="0" smtClean="0">
                          <a:solidFill>
                            <a:srgbClr val="000000"/>
                          </a:solidFill>
                          <a:effectLst/>
                          <a:latin typeface="Arial Black" panose="020B0A04020102020204" pitchFamily="34" charset="0"/>
                          <a:ea typeface="+mn-ea"/>
                          <a:cs typeface="+mn-cs"/>
                        </a:rPr>
                        <a:t>SEM</a:t>
                      </a:r>
                      <a:r>
                        <a:rPr lang="pt-BR" sz="900" b="1" i="0" u="none" strike="noStrike" dirty="0" smtClean="0">
                          <a:solidFill>
                            <a:srgbClr val="000000"/>
                          </a:solidFill>
                          <a:effectLst/>
                          <a:latin typeface="Arial Black" panose="020B0A04020102020204" pitchFamily="34" charset="0"/>
                        </a:rPr>
                        <a:t> </a:t>
                      </a:r>
                      <a:r>
                        <a:rPr lang="pt-BR" sz="900" b="1" i="0" u="none" strike="noStrike" kern="1200" dirty="0" smtClean="0">
                          <a:solidFill>
                            <a:srgbClr val="000000"/>
                          </a:solidFill>
                          <a:effectLst/>
                          <a:latin typeface="Arial Black" panose="020B0A04020102020204" pitchFamily="34" charset="0"/>
                          <a:ea typeface="+mn-ea"/>
                          <a:cs typeface="+mn-cs"/>
                        </a:rPr>
                        <a:t>APURAÇÃO</a:t>
                      </a:r>
                      <a:endParaRPr lang="pt-BR" sz="900" b="1"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900" b="1" i="0" u="none" strike="noStrike" dirty="0">
                          <a:solidFill>
                            <a:srgbClr val="000000"/>
                          </a:solidFill>
                          <a:effectLst/>
                          <a:latin typeface="Arial Black" panose="020B0A04020102020204" pitchFamily="34" charset="0"/>
                        </a:rPr>
                        <a:t>PRETA</a:t>
                      </a:r>
                      <a:br>
                        <a:rPr lang="pt-BR" sz="900" b="1" i="0" u="none" strike="noStrike" dirty="0">
                          <a:solidFill>
                            <a:srgbClr val="000000"/>
                          </a:solidFill>
                          <a:effectLst/>
                          <a:latin typeface="Arial Black" panose="020B0A04020102020204" pitchFamily="34" charset="0"/>
                        </a:rPr>
                      </a:br>
                      <a:r>
                        <a:rPr lang="pt-BR" sz="900" b="1" i="0" u="none" strike="noStrike" dirty="0">
                          <a:solidFill>
                            <a:srgbClr val="000000"/>
                          </a:solidFill>
                          <a:effectLst/>
                          <a:latin typeface="Arial Black" panose="020B0A04020102020204" pitchFamily="34" charset="0"/>
                        </a:rPr>
                        <a:t>0% A 50%</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900" b="1" i="0" u="none" strike="noStrike" dirty="0">
                          <a:solidFill>
                            <a:srgbClr val="000000"/>
                          </a:solidFill>
                          <a:effectLst/>
                          <a:latin typeface="Arial Black" panose="020B0A04020102020204" pitchFamily="34" charset="0"/>
                        </a:rPr>
                        <a:t>VERMELHA</a:t>
                      </a:r>
                      <a:br>
                        <a:rPr lang="pt-BR" sz="900" b="1" i="0" u="none" strike="noStrike" dirty="0">
                          <a:solidFill>
                            <a:srgbClr val="000000"/>
                          </a:solidFill>
                          <a:effectLst/>
                          <a:latin typeface="Arial Black" panose="020B0A04020102020204" pitchFamily="34" charset="0"/>
                        </a:rPr>
                      </a:br>
                      <a:r>
                        <a:rPr lang="pt-BR" sz="900" b="1" i="0" u="none" strike="noStrike" dirty="0">
                          <a:solidFill>
                            <a:srgbClr val="000000"/>
                          </a:solidFill>
                          <a:effectLst/>
                          <a:latin typeface="Arial Black" panose="020B0A04020102020204" pitchFamily="34" charset="0"/>
                        </a:rPr>
                        <a:t>51% A 85%</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900" b="1" i="0" u="none" strike="noStrike" dirty="0">
                          <a:solidFill>
                            <a:srgbClr val="000000"/>
                          </a:solidFill>
                          <a:effectLst/>
                          <a:latin typeface="Arial Black" panose="020B0A04020102020204" pitchFamily="34" charset="0"/>
                        </a:rPr>
                        <a:t>AMARELA</a:t>
                      </a:r>
                      <a:br>
                        <a:rPr lang="pt-BR" sz="900" b="1" i="0" u="none" strike="noStrike" dirty="0">
                          <a:solidFill>
                            <a:srgbClr val="000000"/>
                          </a:solidFill>
                          <a:effectLst/>
                          <a:latin typeface="Arial Black" panose="020B0A04020102020204" pitchFamily="34" charset="0"/>
                        </a:rPr>
                      </a:br>
                      <a:r>
                        <a:rPr lang="pt-BR" sz="900" b="1" i="0" u="none" strike="noStrike" dirty="0">
                          <a:solidFill>
                            <a:srgbClr val="000000"/>
                          </a:solidFill>
                          <a:effectLst/>
                          <a:latin typeface="Arial Black" panose="020B0A04020102020204" pitchFamily="34" charset="0"/>
                        </a:rPr>
                        <a:t>86% A 95%</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900" b="1" i="0" u="none" strike="noStrike" dirty="0">
                          <a:solidFill>
                            <a:srgbClr val="000000"/>
                          </a:solidFill>
                          <a:effectLst/>
                          <a:latin typeface="Arial Black" panose="020B0A04020102020204" pitchFamily="34" charset="0"/>
                        </a:rPr>
                        <a:t>VERDE</a:t>
                      </a:r>
                      <a:br>
                        <a:rPr lang="pt-BR" sz="900" b="1" i="0" u="none" strike="noStrike" dirty="0">
                          <a:solidFill>
                            <a:srgbClr val="000000"/>
                          </a:solidFill>
                          <a:effectLst/>
                          <a:latin typeface="Arial Black" panose="020B0A04020102020204" pitchFamily="34" charset="0"/>
                        </a:rPr>
                      </a:br>
                      <a:r>
                        <a:rPr lang="pt-BR" sz="900" b="1" i="0" u="none" strike="noStrike" dirty="0">
                          <a:solidFill>
                            <a:srgbClr val="000000"/>
                          </a:solidFill>
                          <a:effectLst/>
                          <a:latin typeface="Arial Black" panose="020B0A04020102020204" pitchFamily="34" charset="0"/>
                        </a:rPr>
                        <a:t>96% A 100%</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pt-BR"/>
                    </a:p>
                  </a:txBody>
                  <a:tcPr/>
                </a:tc>
                <a:extLst>
                  <a:ext uri="{0D108BD9-81ED-4DB2-BD59-A6C34878D82A}">
                    <a16:rowId xmlns:a16="http://schemas.microsoft.com/office/drawing/2014/main" val="2366976067"/>
                  </a:ext>
                </a:extLst>
              </a:tr>
              <a:tr h="412741">
                <a:tc>
                  <a:txBody>
                    <a:bodyPr/>
                    <a:lstStyle/>
                    <a:p>
                      <a:pPr algn="ctr" rtl="0" fontAlgn="ctr"/>
                      <a:r>
                        <a:rPr lang="pt-BR" sz="1100" b="0" i="0" u="none" strike="noStrike" dirty="0">
                          <a:solidFill>
                            <a:srgbClr val="000000"/>
                          </a:solidFill>
                          <a:effectLst/>
                          <a:latin typeface="Arial Black" panose="020B0A04020102020204" pitchFamily="34" charset="0"/>
                        </a:rPr>
                        <a:t>DHT</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rtl="0" fontAlgn="ctr"/>
                      <a:endParaRPr lang="pt-BR" sz="1100" b="0"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2</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8</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10</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1394988"/>
                  </a:ext>
                </a:extLst>
              </a:tr>
              <a:tr h="412741">
                <a:tc>
                  <a:txBody>
                    <a:bodyPr/>
                    <a:lstStyle/>
                    <a:p>
                      <a:pPr algn="ctr" rtl="0" fontAlgn="ctr"/>
                      <a:r>
                        <a:rPr lang="pt-BR" sz="1100" b="0" i="0" u="none" strike="noStrike" dirty="0">
                          <a:solidFill>
                            <a:srgbClr val="000000"/>
                          </a:solidFill>
                          <a:effectLst/>
                          <a:latin typeface="Arial Black" panose="020B0A04020102020204" pitchFamily="34" charset="0"/>
                        </a:rPr>
                        <a:t>DGM</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3</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1</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6</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10</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5249310"/>
                  </a:ext>
                </a:extLst>
              </a:tr>
              <a:tr h="412741">
                <a:tc>
                  <a:txBody>
                    <a:bodyPr/>
                    <a:lstStyle/>
                    <a:p>
                      <a:pPr algn="ctr" rtl="0" fontAlgn="ctr"/>
                      <a:r>
                        <a:rPr lang="pt-BR" sz="1100" b="0" i="0" u="none" strike="noStrike" dirty="0">
                          <a:solidFill>
                            <a:srgbClr val="000000"/>
                          </a:solidFill>
                          <a:effectLst/>
                          <a:latin typeface="Arial Black" panose="020B0A04020102020204" pitchFamily="34" charset="0"/>
                        </a:rPr>
                        <a:t>DIG</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3</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2</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2</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7</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4981360"/>
                  </a:ext>
                </a:extLst>
              </a:tr>
              <a:tr h="412741">
                <a:tc>
                  <a:txBody>
                    <a:bodyPr/>
                    <a:lstStyle/>
                    <a:p>
                      <a:pPr algn="ctr" rtl="0" fontAlgn="ctr"/>
                      <a:r>
                        <a:rPr lang="pt-BR" sz="1100" b="0" i="0" u="none" strike="noStrike" dirty="0">
                          <a:solidFill>
                            <a:srgbClr val="000000"/>
                          </a:solidFill>
                          <a:effectLst/>
                          <a:latin typeface="Arial Black" panose="020B0A04020102020204" pitchFamily="34" charset="0"/>
                        </a:rPr>
                        <a:t>DAF</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2</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2</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4</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290313"/>
                  </a:ext>
                </a:extLst>
              </a:tr>
              <a:tr h="412741">
                <a:tc>
                  <a:txBody>
                    <a:bodyPr/>
                    <a:lstStyle/>
                    <a:p>
                      <a:pPr algn="ctr" rtl="0" fontAlgn="ctr"/>
                      <a:r>
                        <a:rPr lang="pt-BR" sz="1100" b="0" i="0" u="none" strike="noStrike" dirty="0">
                          <a:solidFill>
                            <a:srgbClr val="000000"/>
                          </a:solidFill>
                          <a:effectLst/>
                          <a:latin typeface="Arial Black" panose="020B0A04020102020204" pitchFamily="34" charset="0"/>
                        </a:rPr>
                        <a:t>PR</a:t>
                      </a: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1</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6</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1" i="0" u="none" strike="noStrike" dirty="0" smtClean="0">
                          <a:solidFill>
                            <a:srgbClr val="000000"/>
                          </a:solidFill>
                          <a:effectLst/>
                          <a:latin typeface="Arial Black" panose="020B0A04020102020204" pitchFamily="34" charset="0"/>
                        </a:rPr>
                        <a:t>7</a:t>
                      </a:r>
                      <a:endParaRPr lang="pt-BR" sz="1100" b="1" i="0" u="none" strike="noStrike" dirty="0">
                        <a:solidFill>
                          <a:srgbClr val="000000"/>
                        </a:solidFill>
                        <a:effectLst/>
                        <a:latin typeface="Arial Black" panose="020B0A04020102020204" pitchFamily="34" charset="0"/>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8426775"/>
                  </a:ext>
                </a:extLst>
              </a:tr>
              <a:tr h="387697">
                <a:tc>
                  <a:txBody>
                    <a:bodyPr/>
                    <a:lstStyle/>
                    <a:p>
                      <a:pPr marL="0" algn="ctr" defTabSz="914400" rtl="0" eaLnBrk="1" fontAlgn="ctr" latinLnBrk="0" hangingPunct="1"/>
                      <a:r>
                        <a:rPr lang="pt-BR" sz="1100" b="0" i="0" u="none" strike="noStrike" kern="1200" dirty="0">
                          <a:solidFill>
                            <a:srgbClr val="000000"/>
                          </a:solidFill>
                          <a:effectLst/>
                          <a:latin typeface="Arial Black" panose="020B0A04020102020204" pitchFamily="34" charset="0"/>
                          <a:ea typeface="+mn-ea"/>
                          <a:cs typeface="+mn-cs"/>
                        </a:rPr>
                        <a:t>TOTAL </a:t>
                      </a:r>
                      <a:r>
                        <a:rPr lang="pt-BR" sz="1100" b="0" i="0" u="none" strike="noStrike" kern="1200" dirty="0" smtClean="0">
                          <a:solidFill>
                            <a:srgbClr val="000000"/>
                          </a:solidFill>
                          <a:effectLst/>
                          <a:latin typeface="Arial Black" panose="020B0A04020102020204" pitchFamily="34" charset="0"/>
                          <a:ea typeface="+mn-ea"/>
                          <a:cs typeface="+mn-cs"/>
                        </a:rPr>
                        <a:t>GERAL</a:t>
                      </a:r>
                      <a:endParaRPr lang="pt-BR" sz="1100" b="0"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endParaRPr lang="pt-BR" sz="1100" b="0"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endParaRPr lang="pt-BR" sz="1100" b="0"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100" b="0" i="0" u="none" strike="noStrike" kern="1200" dirty="0" smtClean="0">
                          <a:solidFill>
                            <a:srgbClr val="000000"/>
                          </a:solidFill>
                          <a:effectLst/>
                          <a:latin typeface="Arial Black" panose="020B0A04020102020204" pitchFamily="34" charset="0"/>
                          <a:ea typeface="+mn-ea"/>
                          <a:cs typeface="+mn-cs"/>
                        </a:rPr>
                        <a:t>11</a:t>
                      </a:r>
                      <a:endParaRPr lang="pt-BR" sz="1100" b="0"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100" b="0" i="0" u="none" strike="noStrike" kern="1200" dirty="0" smtClean="0">
                          <a:solidFill>
                            <a:srgbClr val="000000"/>
                          </a:solidFill>
                          <a:effectLst/>
                          <a:latin typeface="Arial Black" panose="020B0A04020102020204" pitchFamily="34" charset="0"/>
                          <a:ea typeface="+mn-ea"/>
                          <a:cs typeface="+mn-cs"/>
                        </a:rPr>
                        <a:t>4</a:t>
                      </a:r>
                      <a:endParaRPr lang="pt-BR" sz="1100" b="0"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100" b="0" i="0" u="none" strike="noStrike" kern="1200" dirty="0" smtClean="0">
                          <a:solidFill>
                            <a:srgbClr val="000000"/>
                          </a:solidFill>
                          <a:effectLst/>
                          <a:latin typeface="Arial Black" panose="020B0A04020102020204" pitchFamily="34" charset="0"/>
                          <a:ea typeface="+mn-ea"/>
                          <a:cs typeface="+mn-cs"/>
                        </a:rPr>
                        <a:t>23</a:t>
                      </a:r>
                      <a:endParaRPr lang="pt-BR" sz="1100" b="0"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pt-BR" sz="1100" b="0" i="0" u="none" strike="noStrike" kern="1200" dirty="0" smtClean="0">
                          <a:solidFill>
                            <a:srgbClr val="000000"/>
                          </a:solidFill>
                          <a:effectLst/>
                          <a:latin typeface="Arial Black" panose="020B0A04020102020204" pitchFamily="34" charset="0"/>
                          <a:ea typeface="+mn-ea"/>
                          <a:cs typeface="+mn-cs"/>
                        </a:rPr>
                        <a:t>38</a:t>
                      </a:r>
                      <a:endParaRPr lang="pt-BR" sz="1100" b="0" i="0" u="none" strike="noStrike" kern="1200" dirty="0">
                        <a:solidFill>
                          <a:srgbClr val="000000"/>
                        </a:solidFill>
                        <a:effectLst/>
                        <a:latin typeface="Arial Black" panose="020B0A04020102020204" pitchFamily="34" charset="0"/>
                        <a:ea typeface="+mn-ea"/>
                        <a:cs typeface="+mn-cs"/>
                      </a:endParaRPr>
                    </a:p>
                  </a:txBody>
                  <a:tcPr marL="5212" marR="5212" marT="521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7663937"/>
                  </a:ext>
                </a:extLst>
              </a:tr>
            </a:tbl>
          </a:graphicData>
        </a:graphic>
      </p:graphicFrame>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 y="4791869"/>
            <a:ext cx="9144000" cy="37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eta em Curva para a Esquerda 4">
            <a:hlinkClick r:id="rId4"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aixaDeTexto 5">
            <a:hlinkClick r:id="rId5"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818214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7" y="-6288"/>
            <a:ext cx="9144793" cy="5157663"/>
          </a:xfrm>
          <a:prstGeom prst="rect">
            <a:avLst/>
          </a:prstGeom>
        </p:spPr>
      </p:pic>
      <p:sp>
        <p:nvSpPr>
          <p:cNvPr id="8" name="Rectangle 3"/>
          <p:cNvSpPr>
            <a:spLocks noChangeArrowheads="1"/>
          </p:cNvSpPr>
          <p:nvPr/>
        </p:nvSpPr>
        <p:spPr bwMode="auto">
          <a:xfrm>
            <a:off x="1009000" y="-18256"/>
            <a:ext cx="6897397" cy="394360"/>
          </a:xfrm>
          <a:prstGeom prst="rect">
            <a:avLst/>
          </a:prstGeom>
          <a:noFill/>
          <a:ln w="9360">
            <a:noFill/>
            <a:round/>
            <a:headEnd/>
            <a:tailEnd/>
          </a:ln>
          <a:effectLst/>
        </p:spPr>
        <p:txBody>
          <a:bodyPr wrap="square" lIns="90000" tIns="45000" rIns="90000" bIns="45000" anchor="ctr">
            <a:spAutoFit/>
          </a:bodyPr>
          <a:lstStyle>
            <a:lvl1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pt-BR" altLang="pt-BR" sz="1500" b="1" dirty="0" smtClean="0">
                <a:solidFill>
                  <a:srgbClr val="000000"/>
                </a:solidFill>
              </a:rPr>
              <a:t>DESEMPENHO NO PLANO PLURIANUAL 2020-2023</a:t>
            </a:r>
          </a:p>
        </p:txBody>
      </p:sp>
      <p:pic>
        <p:nvPicPr>
          <p:cNvPr id="6" name="Imagem 5"/>
          <p:cNvPicPr>
            <a:picLocks noChangeAspect="1"/>
          </p:cNvPicPr>
          <p:nvPr/>
        </p:nvPicPr>
        <p:blipFill>
          <a:blip r:embed="rId3"/>
          <a:stretch>
            <a:fillRect/>
          </a:stretch>
        </p:blipFill>
        <p:spPr>
          <a:xfrm>
            <a:off x="0" y="525626"/>
            <a:ext cx="9182297" cy="4621700"/>
          </a:xfrm>
          <a:prstGeom prst="rect">
            <a:avLst/>
          </a:prstGeom>
        </p:spPr>
      </p:pic>
    </p:spTree>
    <p:extLst>
      <p:ext uri="{BB962C8B-B14F-4D97-AF65-F5344CB8AC3E}">
        <p14:creationId xmlns:p14="http://schemas.microsoft.com/office/powerpoint/2010/main" val="171242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606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466953913"/>
              </p:ext>
            </p:extLst>
          </p:nvPr>
        </p:nvGraphicFramePr>
        <p:xfrm>
          <a:off x="217319" y="1009755"/>
          <a:ext cx="8712595" cy="1770885"/>
        </p:xfrm>
        <a:graphic>
          <a:graphicData uri="http://schemas.openxmlformats.org/drawingml/2006/table">
            <a:tbl>
              <a:tblPr/>
              <a:tblGrid>
                <a:gridCol w="1676518">
                  <a:extLst>
                    <a:ext uri="{9D8B030D-6E8A-4147-A177-3AD203B41FA5}">
                      <a16:colId xmlns:a16="http://schemas.microsoft.com/office/drawing/2014/main" val="1927098473"/>
                    </a:ext>
                  </a:extLst>
                </a:gridCol>
                <a:gridCol w="1676518">
                  <a:extLst>
                    <a:ext uri="{9D8B030D-6E8A-4147-A177-3AD203B41FA5}">
                      <a16:colId xmlns:a16="http://schemas.microsoft.com/office/drawing/2014/main" val="1665454464"/>
                    </a:ext>
                  </a:extLst>
                </a:gridCol>
                <a:gridCol w="867165">
                  <a:extLst>
                    <a:ext uri="{9D8B030D-6E8A-4147-A177-3AD203B41FA5}">
                      <a16:colId xmlns:a16="http://schemas.microsoft.com/office/drawing/2014/main" val="3915147192"/>
                    </a:ext>
                  </a:extLst>
                </a:gridCol>
                <a:gridCol w="992421">
                  <a:extLst>
                    <a:ext uri="{9D8B030D-6E8A-4147-A177-3AD203B41FA5}">
                      <a16:colId xmlns:a16="http://schemas.microsoft.com/office/drawing/2014/main" val="1243395304"/>
                    </a:ext>
                  </a:extLst>
                </a:gridCol>
                <a:gridCol w="992421">
                  <a:extLst>
                    <a:ext uri="{9D8B030D-6E8A-4147-A177-3AD203B41FA5}">
                      <a16:colId xmlns:a16="http://schemas.microsoft.com/office/drawing/2014/main" val="529038936"/>
                    </a:ext>
                  </a:extLst>
                </a:gridCol>
                <a:gridCol w="838259">
                  <a:extLst>
                    <a:ext uri="{9D8B030D-6E8A-4147-A177-3AD203B41FA5}">
                      <a16:colId xmlns:a16="http://schemas.microsoft.com/office/drawing/2014/main" val="3928248438"/>
                    </a:ext>
                  </a:extLst>
                </a:gridCol>
                <a:gridCol w="751543">
                  <a:extLst>
                    <a:ext uri="{9D8B030D-6E8A-4147-A177-3AD203B41FA5}">
                      <a16:colId xmlns:a16="http://schemas.microsoft.com/office/drawing/2014/main" val="909232995"/>
                    </a:ext>
                  </a:extLst>
                </a:gridCol>
                <a:gridCol w="917750">
                  <a:extLst>
                    <a:ext uri="{9D8B030D-6E8A-4147-A177-3AD203B41FA5}">
                      <a16:colId xmlns:a16="http://schemas.microsoft.com/office/drawing/2014/main" val="3498760785"/>
                    </a:ext>
                  </a:extLst>
                </a:gridCol>
              </a:tblGrid>
              <a:tr h="689206">
                <a:tc>
                  <a:txBody>
                    <a:bodyPr/>
                    <a:lstStyle/>
                    <a:p>
                      <a:pPr algn="ctr" fontAlgn="ctr"/>
                      <a:r>
                        <a:rPr lang="pt-BR" sz="900" b="1" i="0" u="none" strike="noStrike">
                          <a:solidFill>
                            <a:srgbClr val="FFFFFF"/>
                          </a:solidFill>
                          <a:effectLst/>
                          <a:latin typeface="Tahoma" panose="020B0604030504040204" pitchFamily="34" charset="0"/>
                        </a:rPr>
                        <a:t>Indicador</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551995472"/>
                  </a:ext>
                </a:extLst>
              </a:tr>
              <a:tr h="1081679">
                <a:tc>
                  <a:txBody>
                    <a:bodyPr/>
                    <a:lstStyle/>
                    <a:p>
                      <a:pPr algn="ctr" fontAlgn="ctr"/>
                      <a:r>
                        <a:rPr lang="pt-BR" sz="900" b="1" i="0" u="none" strike="noStrike" dirty="0" smtClean="0">
                          <a:solidFill>
                            <a:srgbClr val="000000"/>
                          </a:solidFill>
                          <a:effectLst/>
                          <a:latin typeface="Tahoma" panose="020B0604030504040204" pitchFamily="34" charset="0"/>
                        </a:rPr>
                        <a:t>Levantamentos realizados em projetos de Levantamentos Hidrogeológicos, Estudos Integrados em Recursos Hídricos para Gestão e Ampliação da Oferta Hídrica</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levantamentos realizados em projetos da Rede RIMAS, SIAGAS e de Pesquisa, Estudo e Cartografia Hidrogeológica</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 Levantamentos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9 Levantamentos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97%</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97%</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171976913"/>
                  </a:ext>
                </a:extLst>
              </a:tr>
            </a:tbl>
          </a:graphicData>
        </a:graphic>
      </p:graphicFrame>
      <p:sp>
        <p:nvSpPr>
          <p:cNvPr id="10" name="Retângulo 9"/>
          <p:cNvSpPr/>
          <p:nvPr/>
        </p:nvSpPr>
        <p:spPr>
          <a:xfrm>
            <a:off x="181571" y="2780641"/>
            <a:ext cx="8748344" cy="1573701"/>
          </a:xfrm>
          <a:prstGeom prst="rect">
            <a:avLst/>
          </a:prstGeom>
        </p:spPr>
        <p:txBody>
          <a:bodyPr wrap="square">
            <a:spAutoFit/>
          </a:bodyPr>
          <a:lstStyle/>
          <a:p>
            <a:pPr algn="just"/>
            <a:r>
              <a:rPr lang="pt-BR" sz="1150" u="sng" dirty="0" smtClean="0">
                <a:latin typeface="Tahoma" panose="020B0604030504040204" pitchFamily="34" charset="0"/>
                <a:ea typeface="Tahoma" panose="020B0604030504040204" pitchFamily="34" charset="0"/>
                <a:cs typeface="Tahoma" panose="020B0604030504040204" pitchFamily="34" charset="0"/>
              </a:rPr>
              <a:t>Observação</a:t>
            </a:r>
            <a:r>
              <a:rPr lang="pt-BR" sz="1150" dirty="0">
                <a:latin typeface="Tahoma" panose="020B0604030504040204" pitchFamily="34" charset="0"/>
                <a:ea typeface="Tahoma" panose="020B0604030504040204" pitchFamily="34" charset="0"/>
                <a:cs typeface="Tahoma" panose="020B0604030504040204" pitchFamily="34" charset="0"/>
              </a:rPr>
              <a:t>: </a:t>
            </a:r>
            <a:r>
              <a:rPr lang="pt-BR" sz="1150" dirty="0" smtClean="0">
                <a:latin typeface="Tahoma" panose="020B0604030504040204" pitchFamily="34" charset="0"/>
                <a:ea typeface="Tahoma" panose="020B0604030504040204" pitchFamily="34" charset="0"/>
                <a:cs typeface="Tahoma" panose="020B0604030504040204" pitchFamily="34" charset="0"/>
              </a:rPr>
              <a:t>Pendência </a:t>
            </a:r>
            <a:r>
              <a:rPr lang="pt-BR" sz="1150" dirty="0">
                <a:latin typeface="Tahoma" panose="020B0604030504040204" pitchFamily="34" charset="0"/>
                <a:ea typeface="Tahoma" panose="020B0604030504040204" pitchFamily="34" charset="0"/>
                <a:cs typeface="Tahoma" panose="020B0604030504040204" pitchFamily="34" charset="0"/>
              </a:rPr>
              <a:t>de entrega de  01 (um) estudo do  Levantamento Básico Hidrogeológico (</a:t>
            </a:r>
            <a:r>
              <a:rPr lang="pt-BR" sz="1150" dirty="0" smtClean="0">
                <a:latin typeface="Tahoma" panose="020B0604030504040204" pitchFamily="34" charset="0"/>
                <a:ea typeface="Tahoma" panose="020B0604030504040204" pitchFamily="34" charset="0"/>
                <a:cs typeface="Tahoma" panose="020B0604030504040204" pitchFamily="34" charset="0"/>
              </a:rPr>
              <a:t>RIMAS).</a:t>
            </a:r>
          </a:p>
          <a:p>
            <a:pPr algn="just"/>
            <a:endParaRPr lang="pt-BR" sz="115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150" u="sng" dirty="0" smtClean="0">
                <a:latin typeface="Tahoma" panose="020B0604030504040204" pitchFamily="34" charset="0"/>
                <a:ea typeface="Tahoma" panose="020B0604030504040204" pitchFamily="34" charset="0"/>
                <a:cs typeface="Tahoma" panose="020B0604030504040204" pitchFamily="34" charset="0"/>
              </a:rPr>
              <a:t>Causa do desvio do indicador</a:t>
            </a:r>
            <a:r>
              <a:rPr lang="pt-BR" sz="1150" dirty="0">
                <a:latin typeface="Tahoma" panose="020B0604030504040204" pitchFamily="34" charset="0"/>
                <a:ea typeface="Tahoma" panose="020B0604030504040204" pitchFamily="34" charset="0"/>
                <a:cs typeface="Tahoma" panose="020B0604030504040204" pitchFamily="34" charset="0"/>
              </a:rPr>
              <a:t>: </a:t>
            </a:r>
            <a:endParaRPr lang="pt-BR" sz="1150" dirty="0" smtClean="0">
              <a:latin typeface="Tahoma" panose="020B0604030504040204" pitchFamily="34" charset="0"/>
              <a:ea typeface="Tahoma" panose="020B0604030504040204" pitchFamily="34" charset="0"/>
              <a:cs typeface="Tahoma" panose="020B0604030504040204" pitchFamily="34" charset="0"/>
            </a:endParaRPr>
          </a:p>
          <a:p>
            <a:pPr marL="228600" indent="-228600" algn="just">
              <a:buFont typeface="+mj-lt"/>
              <a:buAutoNum type="arabicParenR"/>
            </a:pPr>
            <a:r>
              <a:rPr lang="pt-BR" sz="1150" dirty="0" smtClean="0">
                <a:latin typeface="Tahoma" panose="020B0604030504040204" pitchFamily="34" charset="0"/>
                <a:ea typeface="Tahoma" panose="020B0604030504040204" pitchFamily="34" charset="0"/>
                <a:cs typeface="Tahoma" panose="020B0604030504040204" pitchFamily="34" charset="0"/>
              </a:rPr>
              <a:t>Iniciativa </a:t>
            </a:r>
            <a:r>
              <a:rPr lang="pt-BR" sz="1150" dirty="0">
                <a:latin typeface="Tahoma" panose="020B0604030504040204" pitchFamily="34" charset="0"/>
                <a:ea typeface="Tahoma" panose="020B0604030504040204" pitchFamily="34" charset="0"/>
                <a:cs typeface="Tahoma" panose="020B0604030504040204" pitchFamily="34" charset="0"/>
              </a:rPr>
              <a:t>RIMAS - 01 (um) estudo não entregue, devido a necessidade de revisão </a:t>
            </a:r>
            <a:r>
              <a:rPr lang="pt-BR" sz="1150" dirty="0" smtClean="0">
                <a:latin typeface="Tahoma" panose="020B0604030504040204" pitchFamily="34" charset="0"/>
                <a:ea typeface="Tahoma" panose="020B0604030504040204" pitchFamily="34" charset="0"/>
                <a:cs typeface="Tahoma" panose="020B0604030504040204" pitchFamily="34" charset="0"/>
              </a:rPr>
              <a:t>técnica </a:t>
            </a:r>
            <a:r>
              <a:rPr lang="pt-BR" sz="1150" dirty="0">
                <a:latin typeface="Tahoma" panose="020B0604030504040204" pitchFamily="34" charset="0"/>
                <a:ea typeface="Tahoma" panose="020B0604030504040204" pitchFamily="34" charset="0"/>
                <a:cs typeface="Tahoma" panose="020B0604030504040204" pitchFamily="34" charset="0"/>
              </a:rPr>
              <a:t>e editoração.   </a:t>
            </a:r>
          </a:p>
          <a:p>
            <a:pPr algn="just"/>
            <a:r>
              <a:rPr lang="pt-BR" sz="1150" dirty="0" smtClean="0">
                <a:latin typeface="Tahoma" panose="020B0604030504040204" pitchFamily="34" charset="0"/>
                <a:ea typeface="Tahoma" panose="020B0604030504040204" pitchFamily="34" charset="0"/>
                <a:cs typeface="Tahoma" panose="020B0604030504040204" pitchFamily="34" charset="0"/>
              </a:rPr>
              <a:t>                                                                                                                                                                                                      </a:t>
            </a:r>
          </a:p>
          <a:p>
            <a:pPr marL="228600" indent="-228600" algn="just">
              <a:buFont typeface="+mj-lt"/>
              <a:buAutoNum type="arabicParenR" startAt="2"/>
            </a:pPr>
            <a:r>
              <a:rPr lang="pt-BR" sz="1150" dirty="0" smtClean="0">
                <a:latin typeface="Tahoma" panose="020B0604030504040204" pitchFamily="34" charset="0"/>
                <a:ea typeface="Tahoma" panose="020B0604030504040204" pitchFamily="34" charset="0"/>
                <a:cs typeface="Tahoma" panose="020B0604030504040204" pitchFamily="34" charset="0"/>
              </a:rPr>
              <a:t>Projeto </a:t>
            </a:r>
            <a:r>
              <a:rPr lang="pt-BR" sz="1150" dirty="0">
                <a:latin typeface="Tahoma" panose="020B0604030504040204" pitchFamily="34" charset="0"/>
                <a:ea typeface="Tahoma" panose="020B0604030504040204" pitchFamily="34" charset="0"/>
                <a:cs typeface="Tahoma" panose="020B0604030504040204" pitchFamily="34" charset="0"/>
              </a:rPr>
              <a:t>Disponibilidade Hídrica do Brasil - Estudo para caracterização da retenção de água dos solos - </a:t>
            </a:r>
            <a:r>
              <a:rPr lang="pt-BR" sz="1150" dirty="0" smtClean="0">
                <a:latin typeface="Tahoma" panose="020B0604030504040204" pitchFamily="34" charset="0"/>
                <a:ea typeface="Tahoma" panose="020B0604030504040204" pitchFamily="34" charset="0"/>
                <a:cs typeface="Tahoma" panose="020B0604030504040204" pitchFamily="34" charset="0"/>
              </a:rPr>
              <a:t>Inviabilidade </a:t>
            </a:r>
            <a:r>
              <a:rPr lang="pt-BR" sz="1150" dirty="0">
                <a:latin typeface="Tahoma" panose="020B0604030504040204" pitchFamily="34" charset="0"/>
                <a:ea typeface="Tahoma" panose="020B0604030504040204" pitchFamily="34" charset="0"/>
                <a:cs typeface="Tahoma" panose="020B0604030504040204" pitchFamily="34" charset="0"/>
              </a:rPr>
              <a:t>de execução de todas as campanhas de campo programadas para o </a:t>
            </a:r>
            <a:r>
              <a:rPr lang="pt-BR" sz="1150" dirty="0" smtClean="0">
                <a:latin typeface="Tahoma" panose="020B0604030504040204" pitchFamily="34" charset="0"/>
                <a:ea typeface="Tahoma" panose="020B0604030504040204" pitchFamily="34" charset="0"/>
                <a:cs typeface="Tahoma" panose="020B0604030504040204" pitchFamily="34" charset="0"/>
              </a:rPr>
              <a:t>1° </a:t>
            </a:r>
            <a:r>
              <a:rPr lang="pt-BR" sz="1150" dirty="0">
                <a:latin typeface="Tahoma" panose="020B0604030504040204" pitchFamily="34" charset="0"/>
                <a:ea typeface="Tahoma" panose="020B0604030504040204" pitchFamily="34" charset="0"/>
                <a:cs typeface="Tahoma" panose="020B0604030504040204" pitchFamily="34" charset="0"/>
              </a:rPr>
              <a:t>semestre (situação Sanitária - COVID-19). As atividades previstas para o quarto </a:t>
            </a:r>
            <a:r>
              <a:rPr lang="pt-BR" sz="1150" dirty="0" smtClean="0">
                <a:latin typeface="Tahoma" panose="020B0604030504040204" pitchFamily="34" charset="0"/>
                <a:ea typeface="Tahoma" panose="020B0604030504040204" pitchFamily="34" charset="0"/>
                <a:cs typeface="Tahoma" panose="020B0604030504040204" pitchFamily="34" charset="0"/>
              </a:rPr>
              <a:t>trimestre </a:t>
            </a:r>
            <a:r>
              <a:rPr lang="pt-BR" sz="1150" dirty="0">
                <a:latin typeface="Tahoma" panose="020B0604030504040204" pitchFamily="34" charset="0"/>
                <a:ea typeface="Tahoma" panose="020B0604030504040204" pitchFamily="34" charset="0"/>
                <a:cs typeface="Tahoma" panose="020B0604030504040204" pitchFamily="34" charset="0"/>
              </a:rPr>
              <a:t>não foram plenamente cumpridas por falta de pessoal para atendimento.</a:t>
            </a:r>
            <a:endParaRPr lang="pt-BR" sz="1150" dirty="0" smtClean="0">
              <a:latin typeface="Tahoma" panose="020B0604030504040204" pitchFamily="34" charset="0"/>
              <a:ea typeface="Tahoma" panose="020B0604030504040204" pitchFamily="34" charset="0"/>
              <a:cs typeface="Tahoma" panose="020B0604030504040204" pitchFamily="34" charset="0"/>
            </a:endParaRPr>
          </a:p>
          <a:p>
            <a:pPr marL="228600" indent="-228600" algn="just">
              <a:buFont typeface="+mj-lt"/>
              <a:buAutoNum type="arabicParenR" startAt="2"/>
            </a:pPr>
            <a:endParaRPr lang="pt-BR" sz="1150" u="sng"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428558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7" y="-6288"/>
            <a:ext cx="9144793" cy="5157663"/>
          </a:xfrm>
          <a:prstGeom prst="rect">
            <a:avLst/>
          </a:prstGeom>
        </p:spPr>
      </p:pic>
      <p:sp>
        <p:nvSpPr>
          <p:cNvPr id="8" name="Rectangle 3"/>
          <p:cNvSpPr>
            <a:spLocks noChangeArrowheads="1"/>
          </p:cNvSpPr>
          <p:nvPr/>
        </p:nvSpPr>
        <p:spPr bwMode="auto">
          <a:xfrm>
            <a:off x="1009000" y="-39640"/>
            <a:ext cx="6897397" cy="437128"/>
          </a:xfrm>
          <a:prstGeom prst="rect">
            <a:avLst/>
          </a:prstGeom>
          <a:noFill/>
          <a:ln w="9360">
            <a:noFill/>
            <a:round/>
            <a:headEnd/>
            <a:tailEnd/>
          </a:ln>
          <a:effectLst/>
        </p:spPr>
        <p:txBody>
          <a:bodyPr wrap="square" lIns="90000" tIns="45000" rIns="90000" bIns="45000" anchor="ctr">
            <a:spAutoFit/>
          </a:bodyPr>
          <a:lstStyle>
            <a:lvl1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pt-BR" altLang="pt-BR" sz="1500" b="1" dirty="0">
                <a:solidFill>
                  <a:srgbClr val="000000"/>
                </a:solidFill>
              </a:rPr>
              <a:t>DESEMPENHO NO PLANO </a:t>
            </a:r>
            <a:r>
              <a:rPr lang="pt-BR" altLang="pt-BR" sz="1500" b="1" dirty="0" smtClean="0">
                <a:solidFill>
                  <a:srgbClr val="000000"/>
                </a:solidFill>
              </a:rPr>
              <a:t>PLURIANUAL 2020-2023</a:t>
            </a:r>
          </a:p>
        </p:txBody>
      </p:sp>
      <p:pic>
        <p:nvPicPr>
          <p:cNvPr id="3" name="Imagem 2"/>
          <p:cNvPicPr>
            <a:picLocks noChangeAspect="1"/>
          </p:cNvPicPr>
          <p:nvPr/>
        </p:nvPicPr>
        <p:blipFill>
          <a:blip r:embed="rId3"/>
          <a:stretch>
            <a:fillRect/>
          </a:stretch>
        </p:blipFill>
        <p:spPr>
          <a:xfrm>
            <a:off x="0" y="667544"/>
            <a:ext cx="9144000" cy="4005084"/>
          </a:xfrm>
          <a:prstGeom prst="rect">
            <a:avLst/>
          </a:prstGeom>
        </p:spPr>
      </p:pic>
    </p:spTree>
    <p:extLst>
      <p:ext uri="{BB962C8B-B14F-4D97-AF65-F5344CB8AC3E}">
        <p14:creationId xmlns:p14="http://schemas.microsoft.com/office/powerpoint/2010/main" val="5902425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0163" y="-20941"/>
            <a:ext cx="9144793" cy="5157663"/>
          </a:xfrm>
          <a:prstGeom prst="rect">
            <a:avLst/>
          </a:prstGeom>
        </p:spPr>
      </p:pic>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 r="415" b="1322"/>
          <a:stretch/>
        </p:blipFill>
        <p:spPr bwMode="auto">
          <a:xfrm>
            <a:off x="653255" y="896144"/>
            <a:ext cx="7804945" cy="3929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p:cNvSpPr>
            <a:spLocks noChangeArrowheads="1"/>
          </p:cNvSpPr>
          <p:nvPr/>
        </p:nvSpPr>
        <p:spPr bwMode="auto">
          <a:xfrm>
            <a:off x="1009000" y="-20941"/>
            <a:ext cx="6897397" cy="783376"/>
          </a:xfrm>
          <a:prstGeom prst="rect">
            <a:avLst/>
          </a:prstGeom>
          <a:noFill/>
          <a:ln w="9360">
            <a:noFill/>
            <a:round/>
            <a:headEnd/>
            <a:tailEnd/>
          </a:ln>
          <a:effectLst/>
        </p:spPr>
        <p:txBody>
          <a:bodyPr wrap="square" lIns="90000" tIns="45000" rIns="90000" bIns="45000" anchor="ctr">
            <a:spAutoFit/>
          </a:bodyPr>
          <a:lstStyle>
            <a:lvl1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0000"/>
              </a:lnSpc>
              <a:buClrTx/>
              <a:buFontTx/>
              <a:buNone/>
            </a:pPr>
            <a:r>
              <a:rPr lang="pt-BR" altLang="pt-BR" sz="1500" b="1" dirty="0" smtClean="0">
                <a:solidFill>
                  <a:srgbClr val="000000"/>
                </a:solidFill>
              </a:rPr>
              <a:t>PLANO PLURIANUAL 2020-2023</a:t>
            </a:r>
          </a:p>
          <a:p>
            <a:pPr algn="ctr" eaLnBrk="1">
              <a:lnSpc>
                <a:spcPct val="100000"/>
              </a:lnSpc>
              <a:buClrTx/>
              <a:buFontTx/>
              <a:buNone/>
            </a:pPr>
            <a:r>
              <a:rPr lang="pt-BR" altLang="pt-BR" sz="1500" b="1" dirty="0" smtClean="0">
                <a:solidFill>
                  <a:srgbClr val="000000"/>
                </a:solidFill>
              </a:rPr>
              <a:t>PROGRAMA 3002</a:t>
            </a:r>
          </a:p>
          <a:p>
            <a:pPr algn="ctr" eaLnBrk="1" hangingPunct="1">
              <a:lnSpc>
                <a:spcPct val="100000"/>
              </a:lnSpc>
              <a:buClrTx/>
            </a:pPr>
            <a:r>
              <a:rPr lang="pt-BR" altLang="pt-BR" sz="1500" b="1" dirty="0" smtClean="0">
                <a:solidFill>
                  <a:srgbClr val="000000"/>
                </a:solidFill>
              </a:rPr>
              <a:t>Índice de Eficiência de Gestão Mineral - </a:t>
            </a:r>
            <a:r>
              <a:rPr lang="pt-BR" altLang="pt-BR" sz="1500" b="1" dirty="0">
                <a:solidFill>
                  <a:srgbClr val="000000"/>
                </a:solidFill>
              </a:rPr>
              <a:t>IEGM</a:t>
            </a:r>
            <a:endParaRPr lang="pt-BR" altLang="pt-BR" sz="1500" b="1" dirty="0">
              <a:solidFill>
                <a:srgbClr val="808080"/>
              </a:solidFill>
              <a:latin typeface="Arial Black" panose="020B0A04020102020204" pitchFamily="34" charset="0"/>
              <a:cs typeface="Tahoma" panose="020B0604030504040204" pitchFamily="34" charset="0"/>
            </a:endParaRPr>
          </a:p>
        </p:txBody>
      </p:sp>
    </p:spTree>
    <p:extLst>
      <p:ext uri="{BB962C8B-B14F-4D97-AF65-F5344CB8AC3E}">
        <p14:creationId xmlns:p14="http://schemas.microsoft.com/office/powerpoint/2010/main" val="8596045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7" y="-6288"/>
            <a:ext cx="9144793" cy="5157663"/>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2624974600"/>
              </p:ext>
            </p:extLst>
          </p:nvPr>
        </p:nvGraphicFramePr>
        <p:xfrm>
          <a:off x="533401" y="819944"/>
          <a:ext cx="8305799" cy="4280758"/>
        </p:xfrm>
        <a:graphic>
          <a:graphicData uri="http://schemas.openxmlformats.org/drawingml/2006/table">
            <a:tbl>
              <a:tblPr>
                <a:effectLst>
                  <a:outerShdw blurRad="50800" dist="38100" dir="2700000" algn="tl" rotWithShape="0">
                    <a:prstClr val="black">
                      <a:alpha val="40000"/>
                    </a:prstClr>
                  </a:outerShdw>
                </a:effectLst>
              </a:tblPr>
              <a:tblGrid>
                <a:gridCol w="703881">
                  <a:extLst>
                    <a:ext uri="{9D8B030D-6E8A-4147-A177-3AD203B41FA5}">
                      <a16:colId xmlns:a16="http://schemas.microsoft.com/office/drawing/2014/main" val="2688249369"/>
                    </a:ext>
                  </a:extLst>
                </a:gridCol>
                <a:gridCol w="774269">
                  <a:extLst>
                    <a:ext uri="{9D8B030D-6E8A-4147-A177-3AD203B41FA5}">
                      <a16:colId xmlns:a16="http://schemas.microsoft.com/office/drawing/2014/main" val="3958536797"/>
                    </a:ext>
                  </a:extLst>
                </a:gridCol>
                <a:gridCol w="1950849">
                  <a:extLst>
                    <a:ext uri="{9D8B030D-6E8A-4147-A177-3AD203B41FA5}">
                      <a16:colId xmlns:a16="http://schemas.microsoft.com/office/drawing/2014/main" val="1332559461"/>
                    </a:ext>
                  </a:extLst>
                </a:gridCol>
                <a:gridCol w="741206">
                  <a:extLst>
                    <a:ext uri="{9D8B030D-6E8A-4147-A177-3AD203B41FA5}">
                      <a16:colId xmlns:a16="http://schemas.microsoft.com/office/drawing/2014/main" val="1426863815"/>
                    </a:ext>
                  </a:extLst>
                </a:gridCol>
                <a:gridCol w="827350">
                  <a:extLst>
                    <a:ext uri="{9D8B030D-6E8A-4147-A177-3AD203B41FA5}">
                      <a16:colId xmlns:a16="http://schemas.microsoft.com/office/drawing/2014/main" val="4114541044"/>
                    </a:ext>
                  </a:extLst>
                </a:gridCol>
                <a:gridCol w="3308244">
                  <a:extLst>
                    <a:ext uri="{9D8B030D-6E8A-4147-A177-3AD203B41FA5}">
                      <a16:colId xmlns:a16="http://schemas.microsoft.com/office/drawing/2014/main" val="1541148513"/>
                    </a:ext>
                  </a:extLst>
                </a:gridCol>
              </a:tblGrid>
              <a:tr h="434081">
                <a:tc>
                  <a:txBody>
                    <a:bodyPr/>
                    <a:lstStyle/>
                    <a:p>
                      <a:pPr algn="ctr" rtl="0" fontAlgn="t"/>
                      <a:r>
                        <a:rPr lang="pt-BR" sz="1000" b="1" dirty="0">
                          <a:effectLst/>
                          <a:latin typeface="Arial Narrow" panose="020B0606020202030204" pitchFamily="34" charset="0"/>
                        </a:rPr>
                        <a:t>Objetivo Estratégico</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t"/>
                      <a:r>
                        <a:rPr lang="pt-BR" sz="1000" b="1" dirty="0" smtClean="0">
                          <a:effectLst/>
                          <a:latin typeface="Arial Narrow" panose="020B0606020202030204" pitchFamily="34" charset="0"/>
                        </a:rPr>
                        <a:t>Nº Estudos  </a:t>
                      </a:r>
                      <a:r>
                        <a:rPr lang="pt-BR" sz="1000" b="1" dirty="0">
                          <a:effectLst/>
                          <a:latin typeface="Arial Narrow" panose="020B0606020202030204" pitchFamily="34" charset="0"/>
                        </a:rPr>
                        <a:t>planejados 2021</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t"/>
                      <a:r>
                        <a:rPr lang="pt-BR" sz="1000" b="1" dirty="0">
                          <a:effectLst/>
                          <a:latin typeface="Arial Narrow" panose="020B0606020202030204" pitchFamily="34" charset="0"/>
                        </a:rPr>
                        <a:t>Prioridades do MME que são diretrizes para as Linhas de Atuação</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t"/>
                      <a:r>
                        <a:rPr lang="pt-BR" sz="1000" b="1" dirty="0">
                          <a:effectLst/>
                          <a:latin typeface="Arial Narrow" panose="020B0606020202030204" pitchFamily="34" charset="0"/>
                        </a:rPr>
                        <a:t>Abrangência</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t"/>
                      <a:r>
                        <a:rPr lang="pt-BR" sz="1000" b="1" dirty="0" smtClean="0">
                          <a:effectLst/>
                          <a:latin typeface="Arial Narrow" panose="020B0606020202030204" pitchFamily="34" charset="0"/>
                        </a:rPr>
                        <a:t>Nº Estudos  executados 2021 </a:t>
                      </a:r>
                      <a:endParaRPr lang="pt-BR" sz="1000" b="1"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t"/>
                      <a:r>
                        <a:rPr lang="pt-BR" sz="1000" b="1" dirty="0">
                          <a:effectLst/>
                          <a:latin typeface="Arial Narrow" panose="020B0606020202030204" pitchFamily="34" charset="0"/>
                        </a:rPr>
                        <a:t>Observações</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281708612"/>
                  </a:ext>
                </a:extLst>
              </a:tr>
              <a:tr h="847343">
                <a:tc>
                  <a:txBody>
                    <a:bodyPr/>
                    <a:lstStyle/>
                    <a:p>
                      <a:pPr algn="ctr" rtl="0" fontAlgn="t"/>
                      <a:r>
                        <a:rPr lang="pt-BR" sz="1050" b="1" dirty="0">
                          <a:effectLst/>
                          <a:latin typeface="Arial Narrow" panose="020B0606020202030204" pitchFamily="34" charset="0"/>
                        </a:rPr>
                        <a:t>GRUPO 1</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100" b="1" dirty="0">
                          <a:effectLst/>
                          <a:latin typeface="Arial Narrow" panose="020B0606020202030204" pitchFamily="34" charset="0"/>
                        </a:rPr>
                        <a:t>10</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0" dirty="0">
                          <a:effectLst/>
                          <a:latin typeface="Arial Narrow" panose="020B0606020202030204" pitchFamily="34" charset="0"/>
                        </a:rPr>
                        <a:t>Criar ambiente atrativo aos investimentos e capital de risco</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800" b="0" dirty="0">
                          <a:effectLst/>
                          <a:latin typeface="Arial Narrow" panose="020B0606020202030204" pitchFamily="34" charset="0"/>
                        </a:rPr>
                        <a:t>Nacional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1" dirty="0">
                          <a:effectLst/>
                          <a:latin typeface="Arial Narrow" panose="020B0606020202030204" pitchFamily="34" charset="0"/>
                        </a:rPr>
                        <a:t>12</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700" b="0" i="0" dirty="0">
                          <a:solidFill>
                            <a:srgbClr val="000000"/>
                          </a:solidFill>
                          <a:effectLst/>
                          <a:latin typeface="Arial Narrow" panose="020B0606020202030204" pitchFamily="34" charset="0"/>
                        </a:rPr>
                        <a:t>Relatórios de reavaliação de blocos publicados: (1) Carvão </a:t>
                      </a:r>
                      <a:r>
                        <a:rPr lang="pt-BR" sz="700" b="0" i="0" dirty="0" err="1">
                          <a:solidFill>
                            <a:srgbClr val="000000"/>
                          </a:solidFill>
                          <a:effectLst/>
                          <a:latin typeface="Arial Narrow" panose="020B0606020202030204" pitchFamily="34" charset="0"/>
                        </a:rPr>
                        <a:t>Iruí</a:t>
                      </a:r>
                      <a:r>
                        <a:rPr lang="pt-BR" sz="700" b="0" i="0" dirty="0">
                          <a:solidFill>
                            <a:srgbClr val="000000"/>
                          </a:solidFill>
                          <a:effectLst/>
                          <a:latin typeface="Arial Narrow" panose="020B0606020202030204" pitchFamily="34" charset="0"/>
                        </a:rPr>
                        <a:t>-Butiá (2) Caulim Rio Capim ; (3) Carvão Sul-Catarinense </a:t>
                      </a:r>
                      <a:r>
                        <a:rPr lang="pt-BR" sz="700" b="0" i="0" u="sng" dirty="0">
                          <a:solidFill>
                            <a:srgbClr val="1155CC"/>
                          </a:solidFill>
                          <a:effectLst/>
                          <a:latin typeface="Arial Narrow" panose="020B0606020202030204" pitchFamily="34" charset="0"/>
                          <a:hlinkClick r:id="rId3"/>
                        </a:rPr>
                        <a:t>.</a:t>
                      </a:r>
                      <a:r>
                        <a:rPr lang="pt-BR" sz="700" b="0" i="0" dirty="0">
                          <a:solidFill>
                            <a:srgbClr val="000000"/>
                          </a:solidFill>
                          <a:effectLst/>
                          <a:latin typeface="Arial Narrow" panose="020B0606020202030204" pitchFamily="34" charset="0"/>
                        </a:rPr>
                        <a:t> 6 Estudos/Informes de Recursos Minerais de materiais para construção civil: (1) João Pessoa (2) Pelotas-Rio Grande (3) Atlas de Rocha Ornamental da Bahia- Impresso (4) Rochas Ornamentais do Espirito Santo (5) </a:t>
                      </a:r>
                      <a:r>
                        <a:rPr lang="pt-BR" sz="700" b="0" i="0" dirty="0" err="1">
                          <a:solidFill>
                            <a:srgbClr val="000000"/>
                          </a:solidFill>
                          <a:effectLst/>
                          <a:latin typeface="Arial Narrow" panose="020B0606020202030204" pitchFamily="34" charset="0"/>
                        </a:rPr>
                        <a:t>Calcarios</a:t>
                      </a:r>
                      <a:r>
                        <a:rPr lang="pt-BR" sz="700" b="0" i="0" dirty="0">
                          <a:solidFill>
                            <a:srgbClr val="000000"/>
                          </a:solidFill>
                          <a:effectLst/>
                          <a:latin typeface="Arial Narrow" panose="020B0606020202030204" pitchFamily="34" charset="0"/>
                        </a:rPr>
                        <a:t> da Bahia (6) das Argilas dos Rios Doce e Jequitinhonha e 3 Informe de Recursos Minerais - área de Minerais </a:t>
                      </a:r>
                      <a:r>
                        <a:rPr lang="pt-BR" sz="700" b="0" i="0" dirty="0" err="1">
                          <a:solidFill>
                            <a:srgbClr val="000000"/>
                          </a:solidFill>
                          <a:effectLst/>
                          <a:latin typeface="Arial Narrow" panose="020B0606020202030204" pitchFamily="34" charset="0"/>
                        </a:rPr>
                        <a:t>Estrategicos</a:t>
                      </a:r>
                      <a:r>
                        <a:rPr lang="pt-BR" sz="700" b="0" i="0" dirty="0">
                          <a:solidFill>
                            <a:srgbClr val="000000"/>
                          </a:solidFill>
                          <a:effectLst/>
                          <a:latin typeface="Arial Narrow" panose="020B0606020202030204" pitchFamily="34" charset="0"/>
                        </a:rPr>
                        <a:t>/</a:t>
                      </a:r>
                      <a:r>
                        <a:rPr lang="pt-BR" sz="700" b="0" i="0" dirty="0" err="1">
                          <a:solidFill>
                            <a:srgbClr val="000000"/>
                          </a:solidFill>
                          <a:effectLst/>
                          <a:latin typeface="Arial Narrow" panose="020B0606020202030204" pitchFamily="34" charset="0"/>
                        </a:rPr>
                        <a:t>criticos</a:t>
                      </a:r>
                      <a:r>
                        <a:rPr lang="pt-BR" sz="700" b="0" i="0" dirty="0">
                          <a:solidFill>
                            <a:srgbClr val="000000"/>
                          </a:solidFill>
                          <a:effectLst/>
                          <a:latin typeface="Arial Narrow" panose="020B0606020202030204" pitchFamily="34" charset="0"/>
                        </a:rPr>
                        <a:t> (1) </a:t>
                      </a:r>
                      <a:r>
                        <a:rPr lang="pt-BR" sz="700" b="0" i="0" dirty="0" err="1">
                          <a:solidFill>
                            <a:srgbClr val="000000"/>
                          </a:solidFill>
                          <a:effectLst/>
                          <a:latin typeface="Arial Narrow" panose="020B0606020202030204" pitchFamily="34" charset="0"/>
                        </a:rPr>
                        <a:t>Agrominerais</a:t>
                      </a:r>
                      <a:r>
                        <a:rPr lang="pt-BR" sz="700" b="0" i="0" dirty="0">
                          <a:solidFill>
                            <a:srgbClr val="000000"/>
                          </a:solidFill>
                          <a:effectLst/>
                          <a:latin typeface="Arial Narrow" panose="020B0606020202030204" pitchFamily="34" charset="0"/>
                        </a:rPr>
                        <a:t> Serra Geral (2) potencial de fosfato no Brasil: investigação na Formação </a:t>
                      </a:r>
                      <a:r>
                        <a:rPr lang="pt-BR" sz="700" b="0" i="0" dirty="0" err="1">
                          <a:solidFill>
                            <a:srgbClr val="000000"/>
                          </a:solidFill>
                          <a:effectLst/>
                          <a:latin typeface="Arial Narrow" panose="020B0606020202030204" pitchFamily="34" charset="0"/>
                        </a:rPr>
                        <a:t>Jandaíra</a:t>
                      </a:r>
                      <a:r>
                        <a:rPr lang="pt-BR" sz="700" b="0" i="0" dirty="0">
                          <a:solidFill>
                            <a:srgbClr val="000000"/>
                          </a:solidFill>
                          <a:effectLst/>
                          <a:latin typeface="Arial Narrow" panose="020B0606020202030204" pitchFamily="34" charset="0"/>
                        </a:rPr>
                        <a:t> e (3) Sistemas </a:t>
                      </a:r>
                      <a:r>
                        <a:rPr lang="pt-BR" sz="700" b="0" i="0" dirty="0" err="1">
                          <a:solidFill>
                            <a:srgbClr val="000000"/>
                          </a:solidFill>
                          <a:effectLst/>
                          <a:latin typeface="Arial Narrow" panose="020B0606020202030204" pitchFamily="34" charset="0"/>
                        </a:rPr>
                        <a:t>porfiros</a:t>
                      </a:r>
                      <a:r>
                        <a:rPr lang="pt-BR" sz="700" b="0" i="0" dirty="0">
                          <a:solidFill>
                            <a:srgbClr val="000000"/>
                          </a:solidFill>
                          <a:effectLst/>
                          <a:latin typeface="Arial Narrow" panose="020B0606020202030204" pitchFamily="34" charset="0"/>
                        </a:rPr>
                        <a:t> hidrotermais </a:t>
                      </a:r>
                      <a:endParaRPr lang="pt-BR" sz="700" b="0"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459984969"/>
                  </a:ext>
                </a:extLst>
              </a:tr>
              <a:tr h="564896">
                <a:tc>
                  <a:txBody>
                    <a:bodyPr/>
                    <a:lstStyle/>
                    <a:p>
                      <a:pPr algn="ctr" rtl="0" fontAlgn="t"/>
                      <a:r>
                        <a:rPr lang="pt-BR" sz="1050" b="1" dirty="0">
                          <a:effectLst/>
                          <a:latin typeface="Arial Narrow" panose="020B0606020202030204" pitchFamily="34" charset="0"/>
                        </a:rPr>
                        <a:t>GRUPO 2</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100" b="1" dirty="0">
                          <a:effectLst/>
                          <a:latin typeface="Arial Narrow" panose="020B0606020202030204" pitchFamily="34" charset="0"/>
                        </a:rPr>
                        <a:t>12</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0" dirty="0">
                          <a:effectLst/>
                          <a:latin typeface="Arial Narrow" panose="020B0606020202030204" pitchFamily="34" charset="0"/>
                        </a:rPr>
                        <a:t>Ampliar o conhecimento geológico do território nacional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800" b="0" dirty="0">
                          <a:effectLst/>
                          <a:latin typeface="Arial Narrow" panose="020B0606020202030204" pitchFamily="34" charset="0"/>
                        </a:rPr>
                        <a:t>Nacional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1" dirty="0">
                          <a:effectLst/>
                          <a:latin typeface="Arial Narrow" panose="020B0606020202030204" pitchFamily="34" charset="0"/>
                        </a:rPr>
                        <a:t>13</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700" b="0" dirty="0">
                          <a:effectLst/>
                          <a:latin typeface="Arial Narrow" panose="020B0606020202030204" pitchFamily="34" charset="0"/>
                        </a:rPr>
                        <a:t>Publicação de 13 mapas geológicos de folhas cartográficas na escala 1:100.000, que totalizam 39.000km², e </a:t>
                      </a:r>
                      <a:br>
                        <a:rPr lang="pt-BR" sz="700" b="0" dirty="0">
                          <a:effectLst/>
                          <a:latin typeface="Arial Narrow" panose="020B0606020202030204" pitchFamily="34" charset="0"/>
                        </a:rPr>
                      </a:br>
                      <a:r>
                        <a:rPr lang="pt-BR" sz="700" b="0" dirty="0">
                          <a:effectLst/>
                          <a:latin typeface="Arial Narrow" panose="020B0606020202030204" pitchFamily="34" charset="0"/>
                        </a:rPr>
                        <a:t>publicação do mapa geológico do município de </a:t>
                      </a:r>
                      <a:r>
                        <a:rPr lang="pt-BR" sz="700" b="0" dirty="0" err="1">
                          <a:effectLst/>
                          <a:latin typeface="Arial Narrow" panose="020B0606020202030204" pitchFamily="34" charset="0"/>
                        </a:rPr>
                        <a:t>Joinvile</a:t>
                      </a:r>
                      <a:r>
                        <a:rPr lang="pt-BR" sz="700" b="0" dirty="0">
                          <a:effectLst/>
                          <a:latin typeface="Arial Narrow" panose="020B0606020202030204" pitchFamily="34" charset="0"/>
                        </a:rPr>
                        <a:t> na escala 1:50.000, com área de 1.131 km². Concentrou-se nos levantamentos geológicos. Novos Levantamentos </a:t>
                      </a:r>
                      <a:r>
                        <a:rPr lang="pt-BR" sz="700" b="0" dirty="0" err="1">
                          <a:effectLst/>
                          <a:latin typeface="Arial Narrow" panose="020B0606020202030204" pitchFamily="34" charset="0"/>
                        </a:rPr>
                        <a:t>aerogeofísicos</a:t>
                      </a:r>
                      <a:r>
                        <a:rPr lang="pt-BR" sz="700" b="0" dirty="0">
                          <a:effectLst/>
                          <a:latin typeface="Arial Narrow" panose="020B0606020202030204" pitchFamily="34" charset="0"/>
                        </a:rPr>
                        <a:t> não tiveram dotação orçamentária</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2940291642"/>
                  </a:ext>
                </a:extLst>
              </a:tr>
              <a:tr h="578774">
                <a:tc>
                  <a:txBody>
                    <a:bodyPr/>
                    <a:lstStyle/>
                    <a:p>
                      <a:pPr algn="ctr" rtl="0" fontAlgn="t"/>
                      <a:r>
                        <a:rPr lang="pt-BR" sz="1050" b="1" dirty="0">
                          <a:effectLst/>
                          <a:latin typeface="Arial Narrow" panose="020B0606020202030204" pitchFamily="34" charset="0"/>
                        </a:rPr>
                        <a:t>GRUPO 3</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100" b="1" dirty="0">
                          <a:effectLst/>
                          <a:latin typeface="Arial Narrow" panose="020B0606020202030204" pitchFamily="34" charset="0"/>
                        </a:rPr>
                        <a:t>5</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0" dirty="0">
                          <a:effectLst/>
                          <a:latin typeface="Arial Narrow" panose="020B0606020202030204" pitchFamily="34" charset="0"/>
                        </a:rPr>
                        <a:t>Aumentar o conhecimento geológico da </a:t>
                      </a:r>
                      <a:r>
                        <a:rPr lang="pt-BR" sz="1000" b="0" dirty="0" err="1">
                          <a:effectLst/>
                          <a:latin typeface="Arial Narrow" panose="020B0606020202030204" pitchFamily="34" charset="0"/>
                        </a:rPr>
                        <a:t>subsuperfície</a:t>
                      </a:r>
                      <a:r>
                        <a:rPr lang="pt-BR" sz="1000" b="0" dirty="0">
                          <a:effectLst/>
                          <a:latin typeface="Arial Narrow" panose="020B0606020202030204" pitchFamily="34" charset="0"/>
                        </a:rPr>
                        <a:t>, ampliando oportunidades para a mineração, água, energia e alocação de resíduos;</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800" b="0" dirty="0">
                          <a:effectLst/>
                          <a:latin typeface="Arial Narrow" panose="020B0606020202030204" pitchFamily="34" charset="0"/>
                        </a:rPr>
                        <a:t>Nacional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1" dirty="0">
                          <a:effectLst/>
                          <a:latin typeface="Arial Narrow" panose="020B0606020202030204" pitchFamily="34" charset="0"/>
                        </a:rPr>
                        <a:t>5</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700" b="0" dirty="0">
                          <a:effectLst/>
                          <a:latin typeface="Arial Narrow" panose="020B0606020202030204" pitchFamily="34" charset="0"/>
                        </a:rPr>
                        <a:t>Levantamentos de </a:t>
                      </a:r>
                      <a:r>
                        <a:rPr lang="pt-BR" sz="700" b="0" dirty="0" err="1">
                          <a:effectLst/>
                          <a:latin typeface="Arial Narrow" panose="020B0606020202030204" pitchFamily="34" charset="0"/>
                        </a:rPr>
                        <a:t>Geodiversidade</a:t>
                      </a:r>
                      <a:endParaRPr lang="pt-BR" sz="700" b="0"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2447163766"/>
                  </a:ext>
                </a:extLst>
              </a:tr>
              <a:tr h="627684">
                <a:tc>
                  <a:txBody>
                    <a:bodyPr/>
                    <a:lstStyle/>
                    <a:p>
                      <a:pPr algn="ctr" rtl="0" fontAlgn="t"/>
                      <a:r>
                        <a:rPr lang="pt-BR" sz="1050" b="1" dirty="0">
                          <a:effectLst/>
                          <a:latin typeface="Arial Narrow" panose="020B0606020202030204" pitchFamily="34" charset="0"/>
                        </a:rPr>
                        <a:t>GRUPO 4</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100" b="1" dirty="0" smtClean="0">
                          <a:effectLst/>
                          <a:latin typeface="Arial Narrow" panose="020B0606020202030204" pitchFamily="34" charset="0"/>
                        </a:rPr>
                        <a:t>3</a:t>
                      </a:r>
                      <a:endParaRPr lang="pt-BR" sz="1100" b="1"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0" dirty="0">
                          <a:effectLst/>
                          <a:latin typeface="Arial Narrow" panose="020B0606020202030204" pitchFamily="34" charset="0"/>
                        </a:rPr>
                        <a:t>Aumentar conhecimento geológico da Amazônia Azul.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800" b="0" dirty="0">
                          <a:effectLst/>
                          <a:latin typeface="Arial Narrow" panose="020B0606020202030204" pitchFamily="34" charset="0"/>
                        </a:rPr>
                        <a:t>Nacional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1" dirty="0">
                          <a:effectLst/>
                          <a:latin typeface="Arial Narrow" panose="020B0606020202030204" pitchFamily="34" charset="0"/>
                        </a:rPr>
                        <a:t>4</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700" b="0" dirty="0">
                          <a:effectLst/>
                          <a:latin typeface="Arial Narrow" panose="020B0606020202030204" pitchFamily="34" charset="0"/>
                        </a:rPr>
                        <a:t>4 Estudos: </a:t>
                      </a:r>
                      <a:r>
                        <a:rPr lang="pt-BR" sz="700" b="0" dirty="0" err="1">
                          <a:effectLst/>
                          <a:latin typeface="Arial Narrow" panose="020B0606020202030204" pitchFamily="34" charset="0"/>
                        </a:rPr>
                        <a:t>Relatorio</a:t>
                      </a:r>
                      <a:r>
                        <a:rPr lang="pt-BR" sz="700" b="0" dirty="0">
                          <a:effectLst/>
                          <a:latin typeface="Arial Narrow" panose="020B0606020202030204" pitchFamily="34" charset="0"/>
                        </a:rPr>
                        <a:t> ISBA, Prospecção e exploração de sulfetos </a:t>
                      </a:r>
                      <a:r>
                        <a:rPr lang="pt-BR" sz="700" b="0" dirty="0" err="1">
                          <a:effectLst/>
                          <a:latin typeface="Arial Narrow" panose="020B0606020202030204" pitchFamily="34" charset="0"/>
                        </a:rPr>
                        <a:t>polimetálicos</a:t>
                      </a:r>
                      <a:r>
                        <a:rPr lang="pt-BR" sz="700" b="0" dirty="0">
                          <a:effectLst/>
                          <a:latin typeface="Arial Narrow" panose="020B0606020202030204" pitchFamily="34" charset="0"/>
                        </a:rPr>
                        <a:t> na cordilheira </a:t>
                      </a:r>
                      <a:r>
                        <a:rPr lang="pt-BR" sz="700" b="0" dirty="0" err="1">
                          <a:effectLst/>
                          <a:latin typeface="Arial Narrow" panose="020B0606020202030204" pitchFamily="34" charset="0"/>
                        </a:rPr>
                        <a:t>Mesoatlântica</a:t>
                      </a:r>
                      <a:r>
                        <a:rPr lang="pt-BR" sz="700" b="0" dirty="0">
                          <a:effectLst/>
                          <a:latin typeface="Arial Narrow" panose="020B0606020202030204" pitchFamily="34" charset="0"/>
                        </a:rPr>
                        <a:t>, oceano Atlântico Equatorial - Relatório de etapa fase 1. </a:t>
                      </a:r>
                      <a:r>
                        <a:rPr lang="pt-BR" sz="700" b="0" dirty="0" err="1">
                          <a:effectLst/>
                          <a:latin typeface="Arial Narrow" panose="020B0606020202030204" pitchFamily="34" charset="0"/>
                        </a:rPr>
                        <a:t>Relatorio</a:t>
                      </a:r>
                      <a:r>
                        <a:rPr lang="pt-BR" sz="700" b="0" dirty="0">
                          <a:effectLst/>
                          <a:latin typeface="Arial Narrow" panose="020B0606020202030204" pitchFamily="34" charset="0"/>
                        </a:rPr>
                        <a:t> de Pesquisa do Projeto de prospecção e exploração de depósitos de </a:t>
                      </a:r>
                      <a:r>
                        <a:rPr lang="pt-BR" sz="700" b="0" dirty="0" err="1">
                          <a:effectLst/>
                          <a:latin typeface="Arial Narrow" panose="020B0606020202030204" pitchFamily="34" charset="0"/>
                        </a:rPr>
                        <a:t>fosforitas</a:t>
                      </a:r>
                      <a:r>
                        <a:rPr lang="pt-BR" sz="700" b="0" dirty="0">
                          <a:effectLst/>
                          <a:latin typeface="Arial Narrow" panose="020B0606020202030204" pitchFamily="34" charset="0"/>
                        </a:rPr>
                        <a:t> marinhas na plataforma continental jurídica brasileira (REMPLAC) e Estudos de </a:t>
                      </a:r>
                      <a:r>
                        <a:rPr lang="pt-BR" sz="700" b="0" dirty="0" err="1">
                          <a:effectLst/>
                          <a:latin typeface="Arial Narrow" panose="020B0606020202030204" pitchFamily="34" charset="0"/>
                        </a:rPr>
                        <a:t>Geofisica</a:t>
                      </a:r>
                      <a:r>
                        <a:rPr lang="pt-BR" sz="700" b="0" dirty="0">
                          <a:effectLst/>
                          <a:latin typeface="Arial Narrow" panose="020B0606020202030204" pitchFamily="34" charset="0"/>
                        </a:rPr>
                        <a:t> Relatório Sistemas de </a:t>
                      </a:r>
                      <a:r>
                        <a:rPr lang="pt-BR" sz="700" b="0" dirty="0" err="1">
                          <a:effectLst/>
                          <a:latin typeface="Arial Narrow" panose="020B0606020202030204" pitchFamily="34" charset="0"/>
                        </a:rPr>
                        <a:t>paleocanais</a:t>
                      </a:r>
                      <a:r>
                        <a:rPr lang="pt-BR" sz="700" b="0" dirty="0">
                          <a:effectLst/>
                          <a:latin typeface="Arial Narrow" panose="020B0606020202030204" pitchFamily="34" charset="0"/>
                        </a:rPr>
                        <a:t> submersos na região da foz dos rios Pardo-Salobro e Jequitinhonha, plataforma continental do sul da Bahia.</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3532178177"/>
                  </a:ext>
                </a:extLst>
              </a:tr>
              <a:tr h="289387">
                <a:tc>
                  <a:txBody>
                    <a:bodyPr/>
                    <a:lstStyle/>
                    <a:p>
                      <a:pPr algn="ctr" rtl="0" fontAlgn="t"/>
                      <a:r>
                        <a:rPr lang="pt-BR" sz="1050" b="1" dirty="0">
                          <a:effectLst/>
                          <a:latin typeface="Arial Narrow" panose="020B0606020202030204" pitchFamily="34" charset="0"/>
                        </a:rPr>
                        <a:t>GRUPO 5</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100" b="1" dirty="0" smtClean="0">
                          <a:effectLst/>
                          <a:latin typeface="Arial Narrow" panose="020B0606020202030204" pitchFamily="34" charset="0"/>
                        </a:rPr>
                        <a:t>8</a:t>
                      </a:r>
                      <a:endParaRPr lang="pt-BR" sz="1100" b="1"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0" dirty="0">
                          <a:effectLst/>
                          <a:latin typeface="Arial Narrow" panose="020B0606020202030204" pitchFamily="34" charset="0"/>
                        </a:rPr>
                        <a:t>Ampliar a divulgação e o acesso aos dados do acervo da CPRM</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800" b="0">
                          <a:effectLst/>
                          <a:latin typeface="Arial Narrow" panose="020B0606020202030204" pitchFamily="34" charset="0"/>
                        </a:rPr>
                        <a:t>Nacional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1000" b="1" dirty="0">
                          <a:effectLst/>
                          <a:latin typeface="Arial Narrow" panose="020B0606020202030204" pitchFamily="34" charset="0"/>
                        </a:rPr>
                        <a:t>5</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rtl="0" fontAlgn="t"/>
                      <a:r>
                        <a:rPr lang="pt-BR" sz="700" b="0" dirty="0">
                          <a:effectLst/>
                          <a:latin typeface="Arial Narrow" panose="020B0606020202030204" pitchFamily="34" charset="0"/>
                        </a:rPr>
                        <a:t>Gestão de base de dados para disponibilização em site</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288151422"/>
                  </a:ext>
                </a:extLst>
              </a:tr>
              <a:tr h="318326">
                <a:tc>
                  <a:txBody>
                    <a:bodyPr/>
                    <a:lstStyle/>
                    <a:p>
                      <a:pPr algn="ctr" rtl="0" fontAlgn="t"/>
                      <a:r>
                        <a:rPr lang="pt-BR" sz="1000" b="1" dirty="0" smtClean="0">
                          <a:effectLst/>
                          <a:latin typeface="Arial Narrow" panose="020B0606020202030204" pitchFamily="34" charset="0"/>
                        </a:rPr>
                        <a:t>META SGB/CPRM</a:t>
                      </a:r>
                      <a:endParaRPr lang="pt-BR" sz="1000" b="1"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rtl="0" fontAlgn="t"/>
                      <a:r>
                        <a:rPr lang="pt-BR" sz="1000" b="1" dirty="0" smtClean="0">
                          <a:effectLst/>
                          <a:latin typeface="Arial Narrow" panose="020B0606020202030204" pitchFamily="34" charset="0"/>
                        </a:rPr>
                        <a:t>38</a:t>
                      </a:r>
                      <a:endParaRPr lang="pt-BR" sz="1000" b="1"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100" b="1" dirty="0" smtClean="0">
                          <a:effectLst/>
                          <a:latin typeface="Arial Narrow" panose="020B0606020202030204" pitchFamily="34" charset="0"/>
                        </a:rPr>
                        <a:t>VI - Programa de Estudos Geológicos</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rtl="0" fontAlgn="t"/>
                      <a:r>
                        <a:rPr lang="pt-BR" sz="1000" b="1" dirty="0">
                          <a:effectLst/>
                          <a:latin typeface="Arial Narrow" panose="020B0606020202030204" pitchFamily="34" charset="0"/>
                        </a:rPr>
                        <a:t>&gt;38</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rtl="0" fontAlgn="t"/>
                      <a:r>
                        <a:rPr lang="pt-BR" sz="1100" b="1" dirty="0">
                          <a:effectLst/>
                          <a:latin typeface="Arial Narrow" panose="020B0606020202030204" pitchFamily="34" charset="0"/>
                        </a:rPr>
                        <a:t>39</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rtl="0" fontAlgn="t"/>
                      <a:r>
                        <a:rPr lang="pt-BR" sz="1000" b="1" dirty="0">
                          <a:effectLst/>
                          <a:latin typeface="Arial Narrow" panose="020B0606020202030204" pitchFamily="34" charset="0"/>
                        </a:rPr>
                        <a:t>102,63%</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118090351"/>
                  </a:ext>
                </a:extLst>
              </a:tr>
              <a:tr h="320595">
                <a:tc rowSpan="2">
                  <a:txBody>
                    <a:bodyPr/>
                    <a:lstStyle/>
                    <a:p>
                      <a:pPr algn="ctr" rtl="0" fontAlgn="t"/>
                      <a:r>
                        <a:rPr lang="pt-BR" sz="1000" b="1" dirty="0" smtClean="0">
                          <a:effectLst/>
                          <a:latin typeface="Arial Narrow" panose="020B0606020202030204" pitchFamily="34" charset="0"/>
                        </a:rPr>
                        <a:t>PPA</a:t>
                      </a:r>
                      <a:r>
                        <a:rPr lang="pt-BR" sz="1000" b="1" baseline="0" dirty="0" smtClean="0">
                          <a:effectLst/>
                          <a:latin typeface="Arial Narrow" panose="020B0606020202030204" pitchFamily="34" charset="0"/>
                        </a:rPr>
                        <a:t> acumulado</a:t>
                      </a:r>
                      <a:endParaRPr lang="pt-BR" sz="1000" b="1"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000" b="1" dirty="0">
                          <a:effectLst/>
                          <a:latin typeface="Arial Narrow" panose="020B0606020202030204" pitchFamily="34" charset="0"/>
                        </a:rPr>
                        <a:t>Meta total </a:t>
                      </a:r>
                      <a:endParaRPr lang="pt-BR" sz="1000" b="1" dirty="0" smtClean="0">
                        <a:effectLst/>
                        <a:latin typeface="Arial Narrow" panose="020B0606020202030204" pitchFamily="34" charset="0"/>
                      </a:endParaRPr>
                    </a:p>
                    <a:p>
                      <a:pPr algn="ctr" rtl="0" fontAlgn="t"/>
                      <a:r>
                        <a:rPr lang="pt-BR" sz="1000" b="1" dirty="0" smtClean="0">
                          <a:effectLst/>
                          <a:latin typeface="Arial Narrow" panose="020B0606020202030204" pitchFamily="34" charset="0"/>
                        </a:rPr>
                        <a:t>4 </a:t>
                      </a:r>
                      <a:r>
                        <a:rPr lang="pt-BR" sz="1000" b="1" dirty="0">
                          <a:effectLst/>
                          <a:latin typeface="Arial Narrow" panose="020B0606020202030204" pitchFamily="34" charset="0"/>
                        </a:rPr>
                        <a:t>anos</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000" b="1" dirty="0">
                          <a:effectLst/>
                          <a:latin typeface="Arial Narrow" panose="020B0606020202030204" pitchFamily="34" charset="0"/>
                        </a:rPr>
                        <a:t>Executado 2021</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000" b="1">
                          <a:effectLst/>
                          <a:latin typeface="Arial Narrow" panose="020B0606020202030204" pitchFamily="34" charset="0"/>
                        </a:rPr>
                        <a:t>Executado total</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000" b="1" dirty="0">
                          <a:effectLst/>
                          <a:latin typeface="Arial Narrow" panose="020B0606020202030204" pitchFamily="34" charset="0"/>
                        </a:rPr>
                        <a:t>Esperado (linear)</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000" b="1" dirty="0">
                          <a:effectLst/>
                          <a:latin typeface="Arial Narrow" panose="020B0606020202030204" pitchFamily="34" charset="0"/>
                        </a:rPr>
                        <a:t>Alcance total 2020 e 2021</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extLst>
                  <a:ext uri="{0D108BD9-81ED-4DB2-BD59-A6C34878D82A}">
                    <a16:rowId xmlns:a16="http://schemas.microsoft.com/office/drawing/2014/main" val="3707811755"/>
                  </a:ext>
                </a:extLst>
              </a:tr>
              <a:tr h="202571">
                <a:tc vMerge="1">
                  <a:txBody>
                    <a:bodyPr/>
                    <a:lstStyle/>
                    <a:p>
                      <a:pPr algn="ctr" rtl="0" fontAlgn="t"/>
                      <a:endParaRPr lang="pt-BR" sz="1000"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400" b="1" dirty="0">
                          <a:effectLst/>
                          <a:latin typeface="Arial Narrow" panose="020B0606020202030204" pitchFamily="34" charset="0"/>
                        </a:rPr>
                        <a:t>157</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400" b="1" dirty="0" smtClean="0">
                          <a:effectLst/>
                          <a:latin typeface="Arial Narrow" panose="020B0606020202030204" pitchFamily="34" charset="0"/>
                        </a:rPr>
                        <a:t>39</a:t>
                      </a:r>
                      <a:endParaRPr lang="pt-BR" sz="1400" b="1" dirty="0">
                        <a:effectLst/>
                        <a:latin typeface="Arial Narrow" panose="020B0606020202030204" pitchFamily="34" charset="0"/>
                      </a:endParaRP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400" b="1" dirty="0">
                          <a:effectLst/>
                          <a:latin typeface="Arial Narrow" panose="020B0606020202030204" pitchFamily="34" charset="0"/>
                        </a:rPr>
                        <a:t>76</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400" b="1" dirty="0">
                          <a:effectLst/>
                          <a:latin typeface="Arial Narrow" panose="020B0606020202030204" pitchFamily="34" charset="0"/>
                        </a:rPr>
                        <a:t>79</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tc>
                  <a:txBody>
                    <a:bodyPr/>
                    <a:lstStyle/>
                    <a:p>
                      <a:pPr algn="ctr" rtl="0" fontAlgn="t"/>
                      <a:r>
                        <a:rPr lang="pt-BR" sz="1400" b="1" dirty="0">
                          <a:effectLst/>
                          <a:latin typeface="Arial Narrow" panose="020B0606020202030204" pitchFamily="34" charset="0"/>
                        </a:rPr>
                        <a:t>96,20%</a:t>
                      </a:r>
                    </a:p>
                  </a:txBody>
                  <a:tcPr marL="7671" marR="76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0"/>
                    </a:solidFill>
                  </a:tcPr>
                </a:tc>
                <a:extLst>
                  <a:ext uri="{0D108BD9-81ED-4DB2-BD59-A6C34878D82A}">
                    <a16:rowId xmlns:a16="http://schemas.microsoft.com/office/drawing/2014/main" val="2536699268"/>
                  </a:ext>
                </a:extLst>
              </a:tr>
            </a:tbl>
          </a:graphicData>
        </a:graphic>
      </p:graphicFrame>
      <p:sp>
        <p:nvSpPr>
          <p:cNvPr id="5" name="Rectangle 3"/>
          <p:cNvSpPr>
            <a:spLocks noChangeArrowheads="1"/>
          </p:cNvSpPr>
          <p:nvPr/>
        </p:nvSpPr>
        <p:spPr bwMode="auto">
          <a:xfrm>
            <a:off x="1009000" y="36568"/>
            <a:ext cx="6897397" cy="783376"/>
          </a:xfrm>
          <a:prstGeom prst="rect">
            <a:avLst/>
          </a:prstGeom>
          <a:noFill/>
          <a:ln w="9360">
            <a:noFill/>
            <a:round/>
            <a:headEnd/>
            <a:tailEnd/>
          </a:ln>
          <a:effectLst/>
        </p:spPr>
        <p:txBody>
          <a:bodyPr wrap="square" lIns="90000" tIns="45000" rIns="90000" bIns="45000" anchor="ctr">
            <a:spAutoFit/>
          </a:bodyPr>
          <a:lstStyle>
            <a:lvl1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 pos="9879013" algn="l"/>
                <a:tab pos="10328275"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0000"/>
              </a:lnSpc>
              <a:buClrTx/>
              <a:buFontTx/>
              <a:buNone/>
            </a:pPr>
            <a:r>
              <a:rPr lang="pt-BR" altLang="pt-BR" sz="1500" b="1" dirty="0" smtClean="0">
                <a:solidFill>
                  <a:srgbClr val="000000"/>
                </a:solidFill>
              </a:rPr>
              <a:t>PLANO PLURIANUAL 2020-2023</a:t>
            </a:r>
          </a:p>
          <a:p>
            <a:pPr algn="ctr" eaLnBrk="1">
              <a:lnSpc>
                <a:spcPct val="100000"/>
              </a:lnSpc>
              <a:buClrTx/>
              <a:buFontTx/>
              <a:buNone/>
            </a:pPr>
            <a:r>
              <a:rPr lang="pt-BR" altLang="pt-BR" sz="1500" b="1" dirty="0" smtClean="0">
                <a:solidFill>
                  <a:srgbClr val="000000"/>
                </a:solidFill>
              </a:rPr>
              <a:t>PROGRAMA 3002</a:t>
            </a:r>
          </a:p>
          <a:p>
            <a:pPr algn="ctr" eaLnBrk="1" hangingPunct="1">
              <a:lnSpc>
                <a:spcPct val="100000"/>
              </a:lnSpc>
              <a:buClrTx/>
            </a:pPr>
            <a:r>
              <a:rPr lang="pt-BR" altLang="pt-BR" sz="1500" b="1" dirty="0" smtClean="0">
                <a:solidFill>
                  <a:srgbClr val="000000"/>
                </a:solidFill>
              </a:rPr>
              <a:t>Índice de Eficiência de Gestão Mineral - </a:t>
            </a:r>
            <a:r>
              <a:rPr lang="pt-BR" altLang="pt-BR" sz="1500" b="1" dirty="0">
                <a:solidFill>
                  <a:srgbClr val="000000"/>
                </a:solidFill>
              </a:rPr>
              <a:t>IEGM</a:t>
            </a:r>
            <a:endParaRPr lang="pt-BR" altLang="pt-BR" sz="1500" b="1" dirty="0">
              <a:solidFill>
                <a:srgbClr val="808080"/>
              </a:solidFill>
              <a:latin typeface="Arial Black" panose="020B0A04020102020204" pitchFamily="34" charset="0"/>
              <a:cs typeface="Tahoma" panose="020B0604030504040204" pitchFamily="34" charset="0"/>
            </a:endParaRPr>
          </a:p>
        </p:txBody>
      </p:sp>
    </p:spTree>
    <p:extLst>
      <p:ext uri="{BB962C8B-B14F-4D97-AF65-F5344CB8AC3E}">
        <p14:creationId xmlns:p14="http://schemas.microsoft.com/office/powerpoint/2010/main" val="1969986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7" y="-6288"/>
            <a:ext cx="9144793" cy="5157663"/>
          </a:xfrm>
          <a:prstGeom prst="rect">
            <a:avLst/>
          </a:prstGeom>
        </p:spPr>
      </p:pic>
      <p:pic>
        <p:nvPicPr>
          <p:cNvPr id="3" name="Imagem 2">
            <a:hlinkClick r:id="rId3"/>
          </p:cNvPr>
          <p:cNvPicPr>
            <a:picLocks noChangeAspect="1"/>
          </p:cNvPicPr>
          <p:nvPr/>
        </p:nvPicPr>
        <p:blipFill>
          <a:blip r:embed="rId4"/>
          <a:stretch>
            <a:fillRect/>
          </a:stretch>
        </p:blipFill>
        <p:spPr>
          <a:xfrm>
            <a:off x="156975" y="403497"/>
            <a:ext cx="8830047" cy="4495800"/>
          </a:xfrm>
          <a:prstGeom prst="rect">
            <a:avLst/>
          </a:prstGeom>
        </p:spPr>
      </p:pic>
      <p:sp>
        <p:nvSpPr>
          <p:cNvPr id="4" name="CaixaDeTexto 3">
            <a:hlinkClick r:id="rId3"/>
          </p:cNvPr>
          <p:cNvSpPr txBox="1"/>
          <p:nvPr/>
        </p:nvSpPr>
        <p:spPr>
          <a:xfrm>
            <a:off x="381000" y="4899297"/>
            <a:ext cx="8606022" cy="264047"/>
          </a:xfrm>
          <a:prstGeom prst="rect">
            <a:avLst/>
          </a:prstGeom>
          <a:noFill/>
        </p:spPr>
        <p:txBody>
          <a:bodyPr wrap="square" rtlCol="0">
            <a:spAutoFit/>
          </a:bodyPr>
          <a:lstStyle/>
          <a:p>
            <a:r>
              <a:rPr lang="pt-BR" sz="1200" dirty="0"/>
              <a:t>https://geoportal.cprm.gov.br/portal/apps/webappviewer/index.html?id=741651f2078c4a29884d47d7fe3cf19e</a:t>
            </a:r>
          </a:p>
        </p:txBody>
      </p:sp>
      <p:sp>
        <p:nvSpPr>
          <p:cNvPr id="6" name="CaixaDeTexto 5"/>
          <p:cNvSpPr txBox="1"/>
          <p:nvPr/>
        </p:nvSpPr>
        <p:spPr>
          <a:xfrm>
            <a:off x="113343" y="-18256"/>
            <a:ext cx="5029200" cy="430887"/>
          </a:xfrm>
          <a:prstGeom prst="rect">
            <a:avLst/>
          </a:prstGeom>
          <a:noFill/>
        </p:spPr>
        <p:txBody>
          <a:bodyPr wrap="square" rtlCol="0">
            <a:spAutoFit/>
          </a:bodyPr>
          <a:lstStyle/>
          <a:p>
            <a:pPr>
              <a:lnSpc>
                <a:spcPct val="100000"/>
              </a:lnSpc>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pPr>
            <a:r>
              <a:rPr lang="pt-BR" sz="2200" b="1" dirty="0">
                <a:solidFill>
                  <a:srgbClr val="FFFFFF"/>
                </a:solidFill>
                <a:latin typeface="Tahoma" panose="020B0604030504040204" pitchFamily="34" charset="0"/>
              </a:rPr>
              <a:t>SIG Gestão 2021</a:t>
            </a:r>
          </a:p>
        </p:txBody>
      </p:sp>
    </p:spTree>
    <p:extLst>
      <p:ext uri="{BB962C8B-B14F-4D97-AF65-F5344CB8AC3E}">
        <p14:creationId xmlns:p14="http://schemas.microsoft.com/office/powerpoint/2010/main" val="12043855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EDADF"/>
        </a:solidFill>
        <a:effectLst/>
      </p:bgPr>
    </p:bg>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775" y="4519613"/>
            <a:ext cx="2674938" cy="29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4498975"/>
            <a:ext cx="1255713" cy="336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200150"/>
            <a:ext cx="4756150" cy="2738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5060" name="Group 4"/>
          <p:cNvGrpSpPr>
            <a:grpSpLocks/>
          </p:cNvGrpSpPr>
          <p:nvPr/>
        </p:nvGrpSpPr>
        <p:grpSpPr bwMode="auto">
          <a:xfrm>
            <a:off x="4383088" y="1560513"/>
            <a:ext cx="4760912" cy="1987550"/>
            <a:chOff x="2761" y="983"/>
            <a:chExt cx="2795" cy="1252"/>
          </a:xfrm>
        </p:grpSpPr>
        <p:pic>
          <p:nvPicPr>
            <p:cNvPr id="450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1" y="983"/>
              <a:ext cx="2795" cy="12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2" name="Rectangle 6"/>
            <p:cNvSpPr>
              <a:spLocks noChangeArrowheads="1"/>
            </p:cNvSpPr>
            <p:nvPr/>
          </p:nvSpPr>
          <p:spPr bwMode="auto">
            <a:xfrm>
              <a:off x="2770" y="994"/>
              <a:ext cx="2778" cy="1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5063" name="AutoShape 7"/>
          <p:cNvSpPr>
            <a:spLocks noChangeShapeType="1"/>
          </p:cNvSpPr>
          <p:nvPr/>
        </p:nvSpPr>
        <p:spPr bwMode="auto">
          <a:xfrm>
            <a:off x="4606925" y="2278063"/>
            <a:ext cx="3495675" cy="1587"/>
          </a:xfrm>
          <a:prstGeom prst="straightConnector1">
            <a:avLst/>
          </a:prstGeom>
          <a:noFill/>
          <a:ln w="1908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5064" name="Rectangle 8"/>
          <p:cNvSpPr>
            <a:spLocks noChangeArrowheads="1"/>
          </p:cNvSpPr>
          <p:nvPr/>
        </p:nvSpPr>
        <p:spPr bwMode="auto">
          <a:xfrm>
            <a:off x="4491038" y="1687513"/>
            <a:ext cx="4235450" cy="169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1600" b="1" dirty="0">
                <a:solidFill>
                  <a:srgbClr val="FFFFFF"/>
                </a:solidFill>
                <a:latin typeface="Calibri" panose="020F0502020204030204" pitchFamily="34" charset="0"/>
              </a:rPr>
              <a:t>Ana Claudia Viero</a:t>
            </a:r>
            <a:br>
              <a:rPr lang="pt-BR" altLang="en-US" sz="1600" b="1" dirty="0">
                <a:solidFill>
                  <a:srgbClr val="FFFFFF"/>
                </a:solidFill>
                <a:latin typeface="Calibri" panose="020F0502020204030204" pitchFamily="34" charset="0"/>
              </a:rPr>
            </a:br>
            <a:r>
              <a:rPr lang="pt-BR" altLang="en-US" sz="1400" i="1" dirty="0">
                <a:solidFill>
                  <a:srgbClr val="FFFFFF"/>
                </a:solidFill>
                <a:latin typeface="Calibri" panose="020F0502020204030204" pitchFamily="34" charset="0"/>
              </a:rPr>
              <a:t>Superintendente de Planejamento Estratégico</a:t>
            </a:r>
          </a:p>
          <a:p>
            <a:pPr>
              <a:lnSpc>
                <a:spcPct val="100000"/>
              </a:lnSpc>
            </a:pPr>
            <a:endParaRPr lang="pt-BR" altLang="en-US" sz="1400" dirty="0">
              <a:solidFill>
                <a:srgbClr val="FFFFFF"/>
              </a:solidFill>
              <a:latin typeface="Calibri" panose="020F0502020204030204" pitchFamily="34" charset="0"/>
            </a:endParaRPr>
          </a:p>
          <a:p>
            <a:pPr>
              <a:lnSpc>
                <a:spcPct val="100000"/>
              </a:lnSpc>
            </a:pPr>
            <a:r>
              <a:rPr lang="pt-BR" altLang="en-US" sz="1400" dirty="0">
                <a:solidFill>
                  <a:srgbClr val="FFFFFF"/>
                </a:solidFill>
                <a:latin typeface="Calibri" panose="020F0502020204030204" pitchFamily="34" charset="0"/>
              </a:rPr>
              <a:t>Serviço Geológico do Brasil – CPRM</a:t>
            </a:r>
          </a:p>
          <a:p>
            <a:pPr>
              <a:lnSpc>
                <a:spcPct val="100000"/>
              </a:lnSpc>
            </a:pPr>
            <a:r>
              <a:rPr lang="pt-BR" altLang="en-US" sz="1400" dirty="0">
                <a:solidFill>
                  <a:srgbClr val="FFFFFF"/>
                </a:solidFill>
                <a:latin typeface="Calibri" panose="020F0502020204030204" pitchFamily="34" charset="0"/>
              </a:rPr>
              <a:t>e-mail: ana.viero@cprm.gov.br</a:t>
            </a:r>
          </a:p>
          <a:p>
            <a:pPr>
              <a:lnSpc>
                <a:spcPct val="100000"/>
              </a:lnSpc>
            </a:pPr>
            <a:r>
              <a:rPr lang="pt-BR" altLang="en-US" sz="1400" dirty="0">
                <a:solidFill>
                  <a:srgbClr val="FFFFFF"/>
                </a:solidFill>
                <a:latin typeface="Calibri" panose="020F0502020204030204" pitchFamily="34" charset="0"/>
              </a:rPr>
              <a:t>www.cprm.gov.br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 y="4869798"/>
            <a:ext cx="9125666"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34098135"/>
              </p:ext>
            </p:extLst>
          </p:nvPr>
        </p:nvGraphicFramePr>
        <p:xfrm>
          <a:off x="179387" y="992876"/>
          <a:ext cx="8712595" cy="1650356"/>
        </p:xfrm>
        <a:graphic>
          <a:graphicData uri="http://schemas.openxmlformats.org/drawingml/2006/table">
            <a:tbl>
              <a:tblPr/>
              <a:tblGrid>
                <a:gridCol w="1676518">
                  <a:extLst>
                    <a:ext uri="{9D8B030D-6E8A-4147-A177-3AD203B41FA5}">
                      <a16:colId xmlns:a16="http://schemas.microsoft.com/office/drawing/2014/main" val="1927098473"/>
                    </a:ext>
                  </a:extLst>
                </a:gridCol>
                <a:gridCol w="1676518">
                  <a:extLst>
                    <a:ext uri="{9D8B030D-6E8A-4147-A177-3AD203B41FA5}">
                      <a16:colId xmlns:a16="http://schemas.microsoft.com/office/drawing/2014/main" val="1665454464"/>
                    </a:ext>
                  </a:extLst>
                </a:gridCol>
                <a:gridCol w="867165">
                  <a:extLst>
                    <a:ext uri="{9D8B030D-6E8A-4147-A177-3AD203B41FA5}">
                      <a16:colId xmlns:a16="http://schemas.microsoft.com/office/drawing/2014/main" val="3915147192"/>
                    </a:ext>
                  </a:extLst>
                </a:gridCol>
                <a:gridCol w="992421">
                  <a:extLst>
                    <a:ext uri="{9D8B030D-6E8A-4147-A177-3AD203B41FA5}">
                      <a16:colId xmlns:a16="http://schemas.microsoft.com/office/drawing/2014/main" val="1243395304"/>
                    </a:ext>
                  </a:extLst>
                </a:gridCol>
                <a:gridCol w="992421">
                  <a:extLst>
                    <a:ext uri="{9D8B030D-6E8A-4147-A177-3AD203B41FA5}">
                      <a16:colId xmlns:a16="http://schemas.microsoft.com/office/drawing/2014/main" val="529038936"/>
                    </a:ext>
                  </a:extLst>
                </a:gridCol>
                <a:gridCol w="838259">
                  <a:extLst>
                    <a:ext uri="{9D8B030D-6E8A-4147-A177-3AD203B41FA5}">
                      <a16:colId xmlns:a16="http://schemas.microsoft.com/office/drawing/2014/main" val="3928248438"/>
                    </a:ext>
                  </a:extLst>
                </a:gridCol>
                <a:gridCol w="751543">
                  <a:extLst>
                    <a:ext uri="{9D8B030D-6E8A-4147-A177-3AD203B41FA5}">
                      <a16:colId xmlns:a16="http://schemas.microsoft.com/office/drawing/2014/main" val="909232995"/>
                    </a:ext>
                  </a:extLst>
                </a:gridCol>
                <a:gridCol w="917750">
                  <a:extLst>
                    <a:ext uri="{9D8B030D-6E8A-4147-A177-3AD203B41FA5}">
                      <a16:colId xmlns:a16="http://schemas.microsoft.com/office/drawing/2014/main" val="3498760785"/>
                    </a:ext>
                  </a:extLst>
                </a:gridCol>
              </a:tblGrid>
              <a:tr h="642298">
                <a:tc>
                  <a:txBody>
                    <a:bodyPr/>
                    <a:lstStyle/>
                    <a:p>
                      <a:pPr algn="ctr" fontAlgn="ctr"/>
                      <a:r>
                        <a:rPr lang="pt-BR" sz="900" b="1" i="0" u="none" strike="noStrike">
                          <a:solidFill>
                            <a:srgbClr val="FFFFFF"/>
                          </a:solidFill>
                          <a:effectLst/>
                          <a:latin typeface="Tahoma" panose="020B0604030504040204" pitchFamily="34" charset="0"/>
                        </a:rPr>
                        <a:t>Indicador</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6759" marR="6759" marT="6759"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551995472"/>
                  </a:ext>
                </a:extLst>
              </a:tr>
              <a:tr h="1008058">
                <a:tc>
                  <a:txBody>
                    <a:bodyPr/>
                    <a:lstStyle/>
                    <a:p>
                      <a:pPr algn="ctr" fontAlgn="ctr"/>
                      <a:r>
                        <a:rPr lang="pt-BR" sz="900" b="1" i="0" u="none" strike="noStrike" dirty="0" smtClean="0">
                          <a:solidFill>
                            <a:srgbClr val="000000"/>
                          </a:solidFill>
                          <a:effectLst/>
                          <a:latin typeface="Tahoma" panose="020B0604030504040204" pitchFamily="34" charset="0"/>
                        </a:rPr>
                        <a:t>Estudos de Hidrologia elaborados em projetos realizados em Parcerias</a:t>
                      </a:r>
                      <a:endParaRPr lang="pt-BR" sz="900" b="1" i="0" u="none" strike="noStrike" dirty="0">
                        <a:solidFill>
                          <a:srgbClr val="000000"/>
                        </a:solidFill>
                        <a:effectLst/>
                        <a:latin typeface="Tahoma" panose="020B0604030504040204" pitchFamily="34" charset="0"/>
                      </a:endParaRP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a:t>
                      </a:r>
                      <a:r>
                        <a:rPr lang="pt-BR" sz="900" b="1" i="0" u="none" strike="noStrike" dirty="0">
                          <a:solidFill>
                            <a:srgbClr val="000000"/>
                          </a:solidFill>
                          <a:effectLst/>
                          <a:latin typeface="Tahoma" panose="020B0604030504040204" pitchFamily="34" charset="0"/>
                        </a:rPr>
                        <a:t>de estudos de hidrologia elaborados em projetos realizados em Parcerias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DEHID</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smtClean="0">
                          <a:solidFill>
                            <a:srgbClr val="FF0000"/>
                          </a:solidFill>
                          <a:effectLst/>
                          <a:latin typeface="Tahoma" panose="020B0604030504040204" pitchFamily="34" charset="0"/>
                        </a:rPr>
                        <a:t>32</a:t>
                      </a:r>
                      <a:r>
                        <a:rPr lang="pt-BR" sz="900" b="1" i="0" u="none" strike="sngStrike" dirty="0" smtClean="0">
                          <a:solidFill>
                            <a:srgbClr val="000000"/>
                          </a:solidFill>
                          <a:effectLst/>
                          <a:latin typeface="Tahoma" panose="020B0604030504040204" pitchFamily="34" charset="0"/>
                        </a:rPr>
                        <a:t> </a:t>
                      </a:r>
                    </a:p>
                    <a:p>
                      <a:pPr algn="ctr" fontAlgn="ctr"/>
                      <a:r>
                        <a:rPr lang="pt-BR" sz="900" b="1" i="0" u="none" strike="noStrike" dirty="0" smtClean="0">
                          <a:solidFill>
                            <a:srgbClr val="000000"/>
                          </a:solidFill>
                          <a:effectLst/>
                          <a:latin typeface="Tahoma" panose="020B0604030504040204" pitchFamily="34" charset="0"/>
                        </a:rPr>
                        <a:t>16 </a:t>
                      </a:r>
                      <a:r>
                        <a:rPr lang="pt-BR" sz="900" b="1" i="0" u="none" strike="noStrike" dirty="0">
                          <a:solidFill>
                            <a:srgbClr val="000000"/>
                          </a:solidFill>
                          <a:effectLst/>
                          <a:latin typeface="Tahoma" panose="020B0604030504040204" pitchFamily="34" charset="0"/>
                        </a:rPr>
                        <a:t>Estudos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15 Estudos</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98%</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98%</a:t>
                      </a:r>
                    </a:p>
                  </a:txBody>
                  <a:tcPr marL="6759" marR="6759" marT="675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895161319"/>
                  </a:ext>
                </a:extLst>
              </a:tr>
            </a:tbl>
          </a:graphicData>
        </a:graphic>
      </p:graphicFrame>
      <p:sp>
        <p:nvSpPr>
          <p:cNvPr id="10" name="Retângulo 9"/>
          <p:cNvSpPr/>
          <p:nvPr/>
        </p:nvSpPr>
        <p:spPr>
          <a:xfrm>
            <a:off x="150134" y="2716901"/>
            <a:ext cx="8741848" cy="1809470"/>
          </a:xfrm>
          <a:prstGeom prst="rect">
            <a:avLst/>
          </a:prstGeom>
        </p:spPr>
        <p:txBody>
          <a:bodyPr wrap="square">
            <a:spAutoFit/>
          </a:bodyPr>
          <a:lstStyle/>
          <a:p>
            <a:pPr algn="just"/>
            <a:r>
              <a:rPr lang="pt-BR" sz="1200" u="sng" dirty="0">
                <a:latin typeface="Tahoma" panose="020B0604030504040204" pitchFamily="34" charset="0"/>
                <a:ea typeface="Tahoma" panose="020B0604030504040204" pitchFamily="34" charset="0"/>
                <a:cs typeface="Tahoma" panose="020B0604030504040204" pitchFamily="34" charset="0"/>
              </a:rPr>
              <a:t>Observação</a:t>
            </a:r>
            <a:r>
              <a:rPr lang="pt-BR" sz="1200" dirty="0">
                <a:latin typeface="Tahoma" panose="020B0604030504040204" pitchFamily="34" charset="0"/>
                <a:ea typeface="Tahoma" panose="020B0604030504040204" pitchFamily="34" charset="0"/>
                <a:cs typeface="Tahoma" panose="020B0604030504040204" pitchFamily="34" charset="0"/>
              </a:rPr>
              <a:t>: </a:t>
            </a:r>
            <a:r>
              <a:rPr lang="pt-BR" sz="1200" dirty="0" smtClean="0">
                <a:latin typeface="Tahoma" panose="020B0604030504040204" pitchFamily="34" charset="0"/>
                <a:ea typeface="Tahoma" panose="020B0604030504040204" pitchFamily="34" charset="0"/>
                <a:cs typeface="Tahoma" panose="020B0604030504040204" pitchFamily="34" charset="0"/>
              </a:rPr>
              <a:t>Meta </a:t>
            </a:r>
            <a:r>
              <a:rPr lang="pt-BR" sz="1200" dirty="0">
                <a:latin typeface="Tahoma" panose="020B0604030504040204" pitchFamily="34" charset="0"/>
                <a:ea typeface="Tahoma" panose="020B0604030504040204" pitchFamily="34" charset="0"/>
                <a:cs typeface="Tahoma" panose="020B0604030504040204" pitchFamily="34" charset="0"/>
              </a:rPr>
              <a:t>de </a:t>
            </a:r>
            <a:r>
              <a:rPr lang="pt-BR" sz="1200" dirty="0" smtClean="0">
                <a:latin typeface="Tahoma" panose="020B0604030504040204" pitchFamily="34" charset="0"/>
                <a:ea typeface="Tahoma" panose="020B0604030504040204" pitchFamily="34" charset="0"/>
                <a:cs typeface="Tahoma" panose="020B0604030504040204" pitchFamily="34" charset="0"/>
              </a:rPr>
              <a:t>entrega </a:t>
            </a:r>
            <a:r>
              <a:rPr lang="pt-BR" sz="1200" dirty="0">
                <a:latin typeface="Tahoma" panose="020B0604030504040204" pitchFamily="34" charset="0"/>
                <a:ea typeface="Tahoma" panose="020B0604030504040204" pitchFamily="34" charset="0"/>
                <a:cs typeface="Tahoma" panose="020B0604030504040204" pitchFamily="34" charset="0"/>
              </a:rPr>
              <a:t>repactuada </a:t>
            </a:r>
            <a:r>
              <a:rPr lang="pt-BR" sz="1200" dirty="0" smtClean="0">
                <a:latin typeface="Tahoma" panose="020B0604030504040204" pitchFamily="34" charset="0"/>
                <a:ea typeface="Tahoma" panose="020B0604030504040204" pitchFamily="34" charset="0"/>
                <a:cs typeface="Tahoma" panose="020B0604030504040204" pitchFamily="34" charset="0"/>
              </a:rPr>
              <a:t>para </a:t>
            </a:r>
            <a:r>
              <a:rPr lang="pt-BR" sz="1200" dirty="0">
                <a:latin typeface="Tahoma" panose="020B0604030504040204" pitchFamily="34" charset="0"/>
                <a:ea typeface="Tahoma" panose="020B0604030504040204" pitchFamily="34" charset="0"/>
                <a:cs typeface="Tahoma" panose="020B0604030504040204" pitchFamily="34" charset="0"/>
              </a:rPr>
              <a:t>16 produtos. Desempenho de próximo ao esperado.</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Causa do desvio do </a:t>
            </a:r>
            <a:r>
              <a:rPr lang="pt-BR" sz="1200" dirty="0">
                <a:latin typeface="Tahoma" panose="020B0604030504040204" pitchFamily="34" charset="0"/>
                <a:ea typeface="Tahoma" panose="020B0604030504040204" pitchFamily="34" charset="0"/>
                <a:cs typeface="Tahoma" panose="020B0604030504040204" pitchFamily="34" charset="0"/>
              </a:rPr>
              <a:t>indicador: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1 )Situação </a:t>
            </a:r>
            <a:r>
              <a:rPr lang="pt-BR" sz="1200" dirty="0">
                <a:latin typeface="Tahoma" panose="020B0604030504040204" pitchFamily="34" charset="0"/>
                <a:ea typeface="Tahoma" panose="020B0604030504040204" pitchFamily="34" charset="0"/>
                <a:cs typeface="Tahoma" panose="020B0604030504040204" pitchFamily="34" charset="0"/>
              </a:rPr>
              <a:t>sanitária </a:t>
            </a:r>
            <a:r>
              <a:rPr lang="pt-BR" sz="1200" dirty="0" smtClean="0">
                <a:latin typeface="Tahoma" panose="020B0604030504040204" pitchFamily="34" charset="0"/>
                <a:ea typeface="Tahoma" panose="020B0604030504040204" pitchFamily="34" charset="0"/>
                <a:cs typeface="Tahoma" panose="020B0604030504040204" pitchFamily="34" charset="0"/>
              </a:rPr>
              <a:t>(COVID 19) inviabilizou a execução de </a:t>
            </a:r>
            <a:r>
              <a:rPr lang="pt-BR" sz="1200" dirty="0">
                <a:latin typeface="Tahoma" panose="020B0604030504040204" pitchFamily="34" charset="0"/>
                <a:ea typeface="Tahoma" panose="020B0604030504040204" pitchFamily="34" charset="0"/>
                <a:cs typeface="Tahoma" panose="020B0604030504040204" pitchFamily="34" charset="0"/>
              </a:rPr>
              <a:t>atividades de campo das iniciativas que compõem o indicador;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2) Atraso </a:t>
            </a:r>
            <a:r>
              <a:rPr lang="pt-BR" sz="1200" dirty="0">
                <a:latin typeface="Tahoma" panose="020B0604030504040204" pitchFamily="34" charset="0"/>
                <a:ea typeface="Tahoma" panose="020B0604030504040204" pitchFamily="34" charset="0"/>
                <a:cs typeface="Tahoma" panose="020B0604030504040204" pitchFamily="34" charset="0"/>
              </a:rPr>
              <a:t>na assinatura do Convênio com </a:t>
            </a:r>
            <a:r>
              <a:rPr lang="pt-BR" sz="1200" dirty="0" smtClean="0">
                <a:latin typeface="Tahoma" panose="020B0604030504040204" pitchFamily="34" charset="0"/>
                <a:ea typeface="Tahoma" panose="020B0604030504040204" pitchFamily="34" charset="0"/>
                <a:cs typeface="Tahoma" panose="020B0604030504040204" pitchFamily="34" charset="0"/>
              </a:rPr>
              <a:t>ADASA e no </a:t>
            </a:r>
            <a:r>
              <a:rPr lang="pt-BR" sz="1200" dirty="0">
                <a:latin typeface="Tahoma" panose="020B0604030504040204" pitchFamily="34" charset="0"/>
                <a:ea typeface="Tahoma" panose="020B0604030504040204" pitchFamily="34" charset="0"/>
                <a:cs typeface="Tahoma" panose="020B0604030504040204" pitchFamily="34" charset="0"/>
              </a:rPr>
              <a:t>repasse de </a:t>
            </a:r>
            <a:r>
              <a:rPr lang="pt-BR" sz="1200" dirty="0" smtClean="0">
                <a:latin typeface="Tahoma" panose="020B0604030504040204" pitchFamily="34" charset="0"/>
                <a:ea typeface="Tahoma" panose="020B0604030504040204" pitchFamily="34" charset="0"/>
                <a:cs typeface="Tahoma" panose="020B0604030504040204" pitchFamily="34" charset="0"/>
              </a:rPr>
              <a:t>financeiro. </a:t>
            </a: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3) Uma </a:t>
            </a:r>
            <a:r>
              <a:rPr lang="pt-BR" sz="1200" dirty="0">
                <a:latin typeface="Tahoma" panose="020B0604030504040204" pitchFamily="34" charset="0"/>
                <a:ea typeface="Tahoma" panose="020B0604030504040204" pitchFamily="34" charset="0"/>
                <a:cs typeface="Tahoma" panose="020B0604030504040204" pitchFamily="34" charset="0"/>
              </a:rPr>
              <a:t>iniciativa necessitou reprogramar suas entregas para 2022</a:t>
            </a:r>
            <a:r>
              <a:rPr lang="pt-BR" sz="12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Estratégia da correção de rumo</a:t>
            </a:r>
            <a:r>
              <a:rPr lang="pt-BR" sz="1200" dirty="0">
                <a:latin typeface="Tahoma" panose="020B0604030504040204" pitchFamily="34" charset="0"/>
                <a:ea typeface="Tahoma" panose="020B0604030504040204" pitchFamily="34" charset="0"/>
                <a:cs typeface="Tahoma" panose="020B0604030504040204" pitchFamily="34" charset="0"/>
              </a:rPr>
              <a:t>: Redesenho de </a:t>
            </a:r>
            <a:r>
              <a:rPr lang="pt-BR" sz="1200" dirty="0" smtClean="0">
                <a:latin typeface="Tahoma" panose="020B0604030504040204" pitchFamily="34" charset="0"/>
                <a:ea typeface="Tahoma" panose="020B0604030504040204" pitchFamily="34" charset="0"/>
                <a:cs typeface="Tahoma" panose="020B0604030504040204" pitchFamily="34" charset="0"/>
              </a:rPr>
              <a:t>cronogramas </a:t>
            </a:r>
            <a:r>
              <a:rPr lang="pt-BR" sz="1200" dirty="0">
                <a:latin typeface="Tahoma" panose="020B0604030504040204" pitchFamily="34" charset="0"/>
                <a:ea typeface="Tahoma" panose="020B0604030504040204" pitchFamily="34" charset="0"/>
                <a:cs typeface="Tahoma" panose="020B0604030504040204" pitchFamily="34" charset="0"/>
              </a:rPr>
              <a:t>de execução, repactuação de metas e nova programação de entrega de produtos.</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u="sng"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1431555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2" y="4869798"/>
            <a:ext cx="91984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3010967639"/>
              </p:ext>
            </p:extLst>
          </p:nvPr>
        </p:nvGraphicFramePr>
        <p:xfrm>
          <a:off x="6934200" y="57944"/>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18" name="Tabela 17"/>
          <p:cNvGraphicFramePr>
            <a:graphicFrameLocks noGrp="1"/>
          </p:cNvGraphicFramePr>
          <p:nvPr>
            <p:extLst>
              <p:ext uri="{D42A27DB-BD31-4B8C-83A1-F6EECF244321}">
                <p14:modId xmlns:p14="http://schemas.microsoft.com/office/powerpoint/2010/main" val="3588177488"/>
              </p:ext>
            </p:extLst>
          </p:nvPr>
        </p:nvGraphicFramePr>
        <p:xfrm>
          <a:off x="205665" y="819944"/>
          <a:ext cx="8712597" cy="3876230"/>
        </p:xfrm>
        <a:graphic>
          <a:graphicData uri="http://schemas.openxmlformats.org/drawingml/2006/table">
            <a:tbl>
              <a:tblPr/>
              <a:tblGrid>
                <a:gridCol w="1676518">
                  <a:extLst>
                    <a:ext uri="{9D8B030D-6E8A-4147-A177-3AD203B41FA5}">
                      <a16:colId xmlns:a16="http://schemas.microsoft.com/office/drawing/2014/main" val="2931611414"/>
                    </a:ext>
                  </a:extLst>
                </a:gridCol>
                <a:gridCol w="1775417">
                  <a:extLst>
                    <a:ext uri="{9D8B030D-6E8A-4147-A177-3AD203B41FA5}">
                      <a16:colId xmlns:a16="http://schemas.microsoft.com/office/drawing/2014/main" val="263542248"/>
                    </a:ext>
                  </a:extLst>
                </a:gridCol>
                <a:gridCol w="838200">
                  <a:extLst>
                    <a:ext uri="{9D8B030D-6E8A-4147-A177-3AD203B41FA5}">
                      <a16:colId xmlns:a16="http://schemas.microsoft.com/office/drawing/2014/main" val="3018835109"/>
                    </a:ext>
                  </a:extLst>
                </a:gridCol>
                <a:gridCol w="922488">
                  <a:extLst>
                    <a:ext uri="{9D8B030D-6E8A-4147-A177-3AD203B41FA5}">
                      <a16:colId xmlns:a16="http://schemas.microsoft.com/office/drawing/2014/main" val="2999698618"/>
                    </a:ext>
                  </a:extLst>
                </a:gridCol>
                <a:gridCol w="992422">
                  <a:extLst>
                    <a:ext uri="{9D8B030D-6E8A-4147-A177-3AD203B41FA5}">
                      <a16:colId xmlns:a16="http://schemas.microsoft.com/office/drawing/2014/main" val="2613351254"/>
                    </a:ext>
                  </a:extLst>
                </a:gridCol>
                <a:gridCol w="838259">
                  <a:extLst>
                    <a:ext uri="{9D8B030D-6E8A-4147-A177-3AD203B41FA5}">
                      <a16:colId xmlns:a16="http://schemas.microsoft.com/office/drawing/2014/main" val="669068442"/>
                    </a:ext>
                  </a:extLst>
                </a:gridCol>
                <a:gridCol w="751543">
                  <a:extLst>
                    <a:ext uri="{9D8B030D-6E8A-4147-A177-3AD203B41FA5}">
                      <a16:colId xmlns:a16="http://schemas.microsoft.com/office/drawing/2014/main" val="849850732"/>
                    </a:ext>
                  </a:extLst>
                </a:gridCol>
                <a:gridCol w="917750">
                  <a:extLst>
                    <a:ext uri="{9D8B030D-6E8A-4147-A177-3AD203B41FA5}">
                      <a16:colId xmlns:a16="http://schemas.microsoft.com/office/drawing/2014/main" val="2180566151"/>
                    </a:ext>
                  </a:extLst>
                </a:gridCol>
              </a:tblGrid>
              <a:tr h="429677">
                <a:tc>
                  <a:txBody>
                    <a:bodyPr/>
                    <a:lstStyle/>
                    <a:p>
                      <a:pPr algn="ctr" fontAlgn="ctr"/>
                      <a:r>
                        <a:rPr lang="pt-BR" sz="900" b="1" i="0" u="none" strike="noStrike">
                          <a:solidFill>
                            <a:srgbClr val="FFFFFF"/>
                          </a:solidFill>
                          <a:effectLst/>
                          <a:latin typeface="Tahoma" panose="020B0604030504040204" pitchFamily="34" charset="0"/>
                        </a:rPr>
                        <a:t>Indicador</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Resp. pelo Resultado (Supervisor)</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META 2021</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80651404"/>
                  </a:ext>
                </a:extLst>
              </a:tr>
              <a:tr h="1310598">
                <a:tc>
                  <a:txBody>
                    <a:bodyPr/>
                    <a:lstStyle/>
                    <a:p>
                      <a:pPr algn="ctr" fontAlgn="ctr"/>
                      <a:r>
                        <a:rPr lang="pt-BR" sz="900" b="1" i="0" u="none" strike="noStrike" dirty="0">
                          <a:solidFill>
                            <a:srgbClr val="000000"/>
                          </a:solidFill>
                          <a:effectLst/>
                          <a:latin typeface="Tahoma" panose="020B0604030504040204" pitchFamily="34" charset="0"/>
                        </a:rPr>
                        <a:t>Produtos entregues para o Ordenamento Territorial</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(N⁰ de Setorizações de Riscos, Cartas de Suscetibilidade, Cartas Geotécnicas e Mapas de Perigo entregues) + (N⁰ de Treinamentos/Capacitações para Percepção de Risco e Prevenção de Desastre Naturais realizadas)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a:solidFill>
                            <a:srgbClr val="FF0000"/>
                          </a:solidFill>
                          <a:effectLst/>
                          <a:latin typeface="Tahoma" panose="020B0604030504040204" pitchFamily="34" charset="0"/>
                        </a:rPr>
                        <a:t>123</a:t>
                      </a:r>
                      <a:r>
                        <a:rPr lang="pt-BR" sz="900" b="1" i="0" u="none" strike="sngStrike" dirty="0">
                          <a:solidFill>
                            <a:srgbClr val="000000"/>
                          </a:solidFill>
                          <a:effectLst/>
                          <a:latin typeface="Tahoma" panose="020B0604030504040204" pitchFamily="34" charset="0"/>
                        </a:rPr>
                        <a:t> </a:t>
                      </a:r>
                      <a:endParaRPr lang="pt-BR" sz="900" b="1" i="0" u="none" strike="sng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80 Mapas </a:t>
                      </a:r>
                      <a:endParaRPr lang="pt-BR" sz="900" b="1" i="0" u="none" strike="noStrike" dirty="0">
                        <a:solidFill>
                          <a:srgbClr val="000000"/>
                        </a:solidFill>
                        <a:effectLst/>
                        <a:latin typeface="Tahoma" panose="020B0604030504040204" pitchFamily="34" charset="0"/>
                      </a:endParaRP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105 mapas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150%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150%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338717920"/>
                  </a:ext>
                </a:extLst>
              </a:tr>
              <a:tr h="1138900">
                <a:tc>
                  <a:txBody>
                    <a:bodyPr/>
                    <a:lstStyle/>
                    <a:p>
                      <a:pPr algn="ctr" fontAlgn="ctr"/>
                      <a:r>
                        <a:rPr lang="pt-BR" sz="900" b="1" i="0" u="none" strike="noStrike" dirty="0">
                          <a:solidFill>
                            <a:srgbClr val="000000"/>
                          </a:solidFill>
                          <a:effectLst/>
                          <a:latin typeface="Tahoma" panose="020B0604030504040204" pitchFamily="34" charset="0"/>
                        </a:rPr>
                        <a:t>Estudos elaborados em projetos de Levantamentos da Geodiversidade</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(Nº de Áreas analisadas de Geologia Meio Ambiente e Saúde) + (Nº de Mapas Publicados da Geodiversidade) + (Nº de lista/inventário realizados de cadastro de </a:t>
                      </a:r>
                      <a:r>
                        <a:rPr lang="pt-BR" sz="900" b="1" i="0" u="none" strike="noStrike" dirty="0" err="1" smtClean="0">
                          <a:solidFill>
                            <a:srgbClr val="000000"/>
                          </a:solidFill>
                          <a:effectLst/>
                          <a:latin typeface="Tahoma" panose="020B0604030504040204" pitchFamily="34" charset="0"/>
                        </a:rPr>
                        <a:t>Geossítios</a:t>
                      </a:r>
                      <a:r>
                        <a:rPr lang="pt-BR" sz="900" b="1" i="0" u="none" strike="noStrike" dirty="0" smtClean="0">
                          <a:solidFill>
                            <a:srgbClr val="000000"/>
                          </a:solidFill>
                          <a:effectLst/>
                          <a:latin typeface="Tahoma" panose="020B0604030504040204" pitchFamily="34" charset="0"/>
                        </a:rPr>
                        <a:t> </a:t>
                      </a:r>
                      <a:r>
                        <a:rPr lang="pt-BR" sz="900" b="1" i="0" u="none" strike="noStrike" dirty="0">
                          <a:solidFill>
                            <a:srgbClr val="000000"/>
                          </a:solidFill>
                          <a:effectLst/>
                          <a:latin typeface="Tahoma" panose="020B0604030504040204" pitchFamily="34" charset="0"/>
                        </a:rPr>
                        <a:t>validados)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1778272"/>
                  </a:ext>
                </a:extLst>
              </a:tr>
              <a:tr h="997055">
                <a:tc>
                  <a:txBody>
                    <a:bodyPr/>
                    <a:lstStyle/>
                    <a:p>
                      <a:pPr algn="ctr" fontAlgn="ctr"/>
                      <a:r>
                        <a:rPr lang="pt-BR" sz="900" b="1" i="0" u="none" strike="noStrike" dirty="0" smtClean="0">
                          <a:solidFill>
                            <a:srgbClr val="000000"/>
                          </a:solidFill>
                          <a:effectLst/>
                          <a:latin typeface="Tahoma" panose="020B0604030504040204" pitchFamily="34" charset="0"/>
                        </a:rPr>
                        <a:t>Áreas trabalhadas em execução de obras, projeto executivo e monitoramento da Recuperação Ambiental da Bacia Carbonífera de Santa Catarina conforme previsto</a:t>
                      </a:r>
                      <a:endParaRPr lang="pt-BR" sz="900" b="1" i="0" u="none" strike="noStrike" dirty="0">
                        <a:solidFill>
                          <a:srgbClr val="000000"/>
                        </a:solidFill>
                        <a:effectLst/>
                        <a:latin typeface="Tahoma" panose="020B0604030504040204" pitchFamily="34" charset="0"/>
                      </a:endParaRP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smtClean="0">
                          <a:solidFill>
                            <a:srgbClr val="000000"/>
                          </a:solidFill>
                          <a:effectLst/>
                          <a:latin typeface="Tahoma" panose="020B0604030504040204" pitchFamily="34" charset="0"/>
                        </a:rPr>
                        <a:t>Nº de </a:t>
                      </a:r>
                      <a:r>
                        <a:rPr lang="pt-BR" sz="900" b="1" i="0" u="none" strike="noStrike" dirty="0">
                          <a:solidFill>
                            <a:srgbClr val="000000"/>
                          </a:solidFill>
                          <a:effectLst/>
                          <a:latin typeface="Tahoma" panose="020B0604030504040204" pitchFamily="34" charset="0"/>
                        </a:rPr>
                        <a:t>áreas de trabalhadas em execução de obras, projeto executivo e monitoramento da Recuperação Ambiental da Bacia Carbonífera de Santa Catarina conforme previsto</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a:solidFill>
                            <a:srgbClr val="FF0000"/>
                          </a:solidFill>
                          <a:effectLst/>
                          <a:latin typeface="Tahoma" panose="020B0604030504040204" pitchFamily="34" charset="0"/>
                        </a:rPr>
                        <a:t>7</a:t>
                      </a:r>
                      <a:r>
                        <a:rPr lang="pt-BR" sz="900" b="1" i="0" u="none" strike="sngStrike" dirty="0">
                          <a:solidFill>
                            <a:srgbClr val="000000"/>
                          </a:solidFill>
                          <a:effectLst/>
                          <a:latin typeface="Tahoma" panose="020B0604030504040204" pitchFamily="34" charset="0"/>
                        </a:rPr>
                        <a:t> </a:t>
                      </a:r>
                      <a:endParaRPr lang="pt-BR" sz="900" b="1" i="0" u="none" strike="sng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4 </a:t>
                      </a:r>
                      <a:r>
                        <a:rPr lang="pt-BR" sz="900" b="1" i="0" u="none" strike="noStrike" dirty="0">
                          <a:solidFill>
                            <a:srgbClr val="000000"/>
                          </a:solidFill>
                          <a:effectLst/>
                          <a:latin typeface="Tahoma" panose="020B0604030504040204" pitchFamily="34" charset="0"/>
                        </a:rPr>
                        <a:t>áreas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Tahoma" panose="020B0604030504040204" pitchFamily="34" charset="0"/>
                        </a:rPr>
                        <a:t>3 áreas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75%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75%</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05196104"/>
                  </a:ext>
                </a:extLst>
              </a:tr>
            </a:tbl>
          </a:graphicData>
        </a:graphic>
      </p:graphicFrame>
      <p:sp>
        <p:nvSpPr>
          <p:cNvPr id="8" name="Seta em Curva para a Esquerda 7">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4271653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97" y="-6288"/>
            <a:ext cx="9144793" cy="5157663"/>
          </a:xfrm>
          <a:prstGeom prst="rect">
            <a:avLst/>
          </a:prstGeom>
        </p:spPr>
      </p:pic>
      <p:sp>
        <p:nvSpPr>
          <p:cNvPr id="5" name="Rectangle 3"/>
          <p:cNvSpPr>
            <a:spLocks noChangeArrowheads="1"/>
          </p:cNvSpPr>
          <p:nvPr/>
        </p:nvSpPr>
        <p:spPr bwMode="auto">
          <a:xfrm>
            <a:off x="179388" y="134144"/>
            <a:ext cx="61198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1pPr>
            <a:lvl2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2pPr>
            <a:lvl3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3pPr>
            <a:lvl4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4pPr>
            <a:lvl5pPr>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1325" algn="l"/>
                <a:tab pos="890588" algn="l"/>
                <a:tab pos="1339850" algn="l"/>
                <a:tab pos="1789113" algn="l"/>
                <a:tab pos="2238375" algn="l"/>
                <a:tab pos="2687638" algn="l"/>
                <a:tab pos="3136900" algn="l"/>
                <a:tab pos="3586163" algn="l"/>
                <a:tab pos="4035425" algn="l"/>
                <a:tab pos="4481513" algn="l"/>
                <a:tab pos="4930775" algn="l"/>
                <a:tab pos="5381625" algn="l"/>
                <a:tab pos="5830888" algn="l"/>
                <a:tab pos="6280150" algn="l"/>
                <a:tab pos="6729413" algn="l"/>
                <a:tab pos="7178675" algn="l"/>
                <a:tab pos="7627938" algn="l"/>
                <a:tab pos="8077200" algn="l"/>
                <a:tab pos="8526463" algn="l"/>
                <a:tab pos="8977313" algn="l"/>
                <a:tab pos="9426575" algn="l"/>
                <a:tab pos="9875838" algn="l"/>
                <a:tab pos="10325100" algn="l"/>
                <a:tab pos="10774363" algn="l"/>
                <a:tab pos="1077753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pt-BR" altLang="en-US" sz="2200" b="1" dirty="0">
                <a:solidFill>
                  <a:srgbClr val="FFFFFF"/>
                </a:solidFill>
                <a:latin typeface="Tahoma" panose="020B0604030504040204" pitchFamily="34" charset="0"/>
              </a:rPr>
              <a:t>PERSPECTIVA DE VALOR PARA CLIENTES E USUÁRIOS</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2" y="4869798"/>
            <a:ext cx="9198452" cy="281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Tabela 8"/>
          <p:cNvGraphicFramePr>
            <a:graphicFrameLocks noGrp="1"/>
          </p:cNvGraphicFramePr>
          <p:nvPr>
            <p:extLst/>
          </p:nvPr>
        </p:nvGraphicFramePr>
        <p:xfrm>
          <a:off x="6934200" y="200480"/>
          <a:ext cx="1977785" cy="695664"/>
        </p:xfrm>
        <a:graphic>
          <a:graphicData uri="http://schemas.openxmlformats.org/drawingml/2006/table">
            <a:tbl>
              <a:tblPr/>
              <a:tblGrid>
                <a:gridCol w="574565">
                  <a:extLst>
                    <a:ext uri="{9D8B030D-6E8A-4147-A177-3AD203B41FA5}">
                      <a16:colId xmlns:a16="http://schemas.microsoft.com/office/drawing/2014/main" val="3949887099"/>
                    </a:ext>
                  </a:extLst>
                </a:gridCol>
                <a:gridCol w="1049944">
                  <a:extLst>
                    <a:ext uri="{9D8B030D-6E8A-4147-A177-3AD203B41FA5}">
                      <a16:colId xmlns:a16="http://schemas.microsoft.com/office/drawing/2014/main" val="2891946436"/>
                    </a:ext>
                  </a:extLst>
                </a:gridCol>
                <a:gridCol w="353276">
                  <a:extLst>
                    <a:ext uri="{9D8B030D-6E8A-4147-A177-3AD203B41FA5}">
                      <a16:colId xmlns:a16="http://schemas.microsoft.com/office/drawing/2014/main" val="2097354413"/>
                    </a:ext>
                  </a:extLst>
                </a:gridCol>
              </a:tblGrid>
              <a:tr h="218160">
                <a:tc gridSpan="3">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LEGENDA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a:lightRig rig="flood" dir="t"/>
                    </a:cell3D>
                    <a:solidFill>
                      <a:schemeClr val="bg1">
                        <a:lumMod val="7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34639657"/>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PRETA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    a  50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000000"/>
                    </a:solidFill>
                  </a:tcPr>
                </a:tc>
                <a:extLst>
                  <a:ext uri="{0D108BD9-81ED-4DB2-BD59-A6C34878D82A}">
                    <a16:rowId xmlns:a16="http://schemas.microsoft.com/office/drawing/2014/main" val="1735216652"/>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VERMELHA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0000"/>
                    </a:solidFill>
                  </a:tcPr>
                </a:tc>
                <a:extLst>
                  <a:ext uri="{0D108BD9-81ED-4DB2-BD59-A6C34878D82A}">
                    <a16:rowId xmlns:a16="http://schemas.microsoft.com/office/drawing/2014/main" val="1687469643"/>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AMARELA</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86% </a:t>
                      </a: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00"/>
                    </a:solidFill>
                  </a:tcPr>
                </a:tc>
                <a:extLst>
                  <a:ext uri="{0D108BD9-81ED-4DB2-BD59-A6C34878D82A}">
                    <a16:rowId xmlns:a16="http://schemas.microsoft.com/office/drawing/2014/main" val="1304367906"/>
                  </a:ext>
                </a:extLst>
              </a:tr>
              <a:tr h="0">
                <a:tc>
                  <a:txBody>
                    <a:bodyPr/>
                    <a:lstStyle/>
                    <a:p>
                      <a:pPr algn="l"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VERDE</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96%  a  100</a:t>
                      </a: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FFFFFF"/>
                    </a:solidFill>
                  </a:tcPr>
                </a:tc>
                <a:tc>
                  <a:txBody>
                    <a:bodyPr/>
                    <a:lstStyle/>
                    <a:p>
                      <a:pPr algn="ctr" fontAlgn="ctr"/>
                      <a:r>
                        <a:rPr lang="pt-B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12696" marR="12696" marT="12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25400" h="25400" prst="angle"/>
                      <a:lightRig rig="flood" dir="t"/>
                    </a:cell3D>
                    <a:solidFill>
                      <a:srgbClr val="385623"/>
                    </a:solidFill>
                  </a:tcPr>
                </a:tc>
                <a:extLst>
                  <a:ext uri="{0D108BD9-81ED-4DB2-BD59-A6C34878D82A}">
                    <a16:rowId xmlns:a16="http://schemas.microsoft.com/office/drawing/2014/main" val="855674352"/>
                  </a:ext>
                </a:extLst>
              </a:tr>
            </a:tbl>
          </a:graphicData>
        </a:graphic>
      </p:graphicFrame>
      <p:sp>
        <p:nvSpPr>
          <p:cNvPr id="3" name="Retângulo 2"/>
          <p:cNvSpPr/>
          <p:nvPr/>
        </p:nvSpPr>
        <p:spPr>
          <a:xfrm>
            <a:off x="355600" y="1715812"/>
            <a:ext cx="8632586" cy="435825"/>
          </a:xfrm>
          <a:prstGeom prst="rect">
            <a:avLst/>
          </a:prstGeom>
        </p:spPr>
        <p:txBody>
          <a:bodyPr wrap="square">
            <a:spAutoFit/>
          </a:bodyPr>
          <a:lstStyle/>
          <a:p>
            <a:pPr algn="ctr"/>
            <a:r>
              <a:rPr lang="pt-BR" sz="2400"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INICIA AQUI</a:t>
            </a:r>
            <a:r>
              <a:rPr lang="pt-B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pt-BR" sz="2400" b="1" dirty="0">
              <a:solidFill>
                <a:srgbClr val="FF0000"/>
              </a:solidFill>
            </a:endParaRPr>
          </a:p>
        </p:txBody>
      </p:sp>
      <p:graphicFrame>
        <p:nvGraphicFramePr>
          <p:cNvPr id="18" name="Tabela 17"/>
          <p:cNvGraphicFramePr>
            <a:graphicFrameLocks noGrp="1"/>
          </p:cNvGraphicFramePr>
          <p:nvPr>
            <p:extLst>
              <p:ext uri="{D42A27DB-BD31-4B8C-83A1-F6EECF244321}">
                <p14:modId xmlns:p14="http://schemas.microsoft.com/office/powerpoint/2010/main" val="3989625612"/>
              </p:ext>
            </p:extLst>
          </p:nvPr>
        </p:nvGraphicFramePr>
        <p:xfrm>
          <a:off x="179387" y="1024975"/>
          <a:ext cx="8712597" cy="1682802"/>
        </p:xfrm>
        <a:graphic>
          <a:graphicData uri="http://schemas.openxmlformats.org/drawingml/2006/table">
            <a:tbl>
              <a:tblPr/>
              <a:tblGrid>
                <a:gridCol w="1676518">
                  <a:extLst>
                    <a:ext uri="{9D8B030D-6E8A-4147-A177-3AD203B41FA5}">
                      <a16:colId xmlns:a16="http://schemas.microsoft.com/office/drawing/2014/main" val="2931611414"/>
                    </a:ext>
                  </a:extLst>
                </a:gridCol>
                <a:gridCol w="1676518">
                  <a:extLst>
                    <a:ext uri="{9D8B030D-6E8A-4147-A177-3AD203B41FA5}">
                      <a16:colId xmlns:a16="http://schemas.microsoft.com/office/drawing/2014/main" val="263542248"/>
                    </a:ext>
                  </a:extLst>
                </a:gridCol>
                <a:gridCol w="867165">
                  <a:extLst>
                    <a:ext uri="{9D8B030D-6E8A-4147-A177-3AD203B41FA5}">
                      <a16:colId xmlns:a16="http://schemas.microsoft.com/office/drawing/2014/main" val="3018835109"/>
                    </a:ext>
                  </a:extLst>
                </a:gridCol>
                <a:gridCol w="992422">
                  <a:extLst>
                    <a:ext uri="{9D8B030D-6E8A-4147-A177-3AD203B41FA5}">
                      <a16:colId xmlns:a16="http://schemas.microsoft.com/office/drawing/2014/main" val="2999698618"/>
                    </a:ext>
                  </a:extLst>
                </a:gridCol>
                <a:gridCol w="992422">
                  <a:extLst>
                    <a:ext uri="{9D8B030D-6E8A-4147-A177-3AD203B41FA5}">
                      <a16:colId xmlns:a16="http://schemas.microsoft.com/office/drawing/2014/main" val="2613351254"/>
                    </a:ext>
                  </a:extLst>
                </a:gridCol>
                <a:gridCol w="838259">
                  <a:extLst>
                    <a:ext uri="{9D8B030D-6E8A-4147-A177-3AD203B41FA5}">
                      <a16:colId xmlns:a16="http://schemas.microsoft.com/office/drawing/2014/main" val="669068442"/>
                    </a:ext>
                  </a:extLst>
                </a:gridCol>
                <a:gridCol w="751543">
                  <a:extLst>
                    <a:ext uri="{9D8B030D-6E8A-4147-A177-3AD203B41FA5}">
                      <a16:colId xmlns:a16="http://schemas.microsoft.com/office/drawing/2014/main" val="849850732"/>
                    </a:ext>
                  </a:extLst>
                </a:gridCol>
                <a:gridCol w="917750">
                  <a:extLst>
                    <a:ext uri="{9D8B030D-6E8A-4147-A177-3AD203B41FA5}">
                      <a16:colId xmlns:a16="http://schemas.microsoft.com/office/drawing/2014/main" val="2180566151"/>
                    </a:ext>
                  </a:extLst>
                </a:gridCol>
              </a:tblGrid>
              <a:tr h="379680">
                <a:tc>
                  <a:txBody>
                    <a:bodyPr/>
                    <a:lstStyle/>
                    <a:p>
                      <a:pPr algn="ctr" fontAlgn="ctr"/>
                      <a:r>
                        <a:rPr lang="pt-BR" sz="900" b="1" i="0" u="none" strike="noStrike">
                          <a:solidFill>
                            <a:srgbClr val="FFFFFF"/>
                          </a:solidFill>
                          <a:effectLst/>
                          <a:latin typeface="Tahoma" panose="020B0604030504040204" pitchFamily="34" charset="0"/>
                        </a:rPr>
                        <a:t>Indicador</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Fórmula</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Resp. pelo Resultado (Supervisor)</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META 2021</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a:solidFill>
                            <a:srgbClr val="FFFFFF"/>
                          </a:solidFill>
                          <a:effectLst/>
                          <a:latin typeface="Tahoma" panose="020B0604030504040204" pitchFamily="34" charset="0"/>
                        </a:rPr>
                        <a:t>Execução</a:t>
                      </a:r>
                      <a:br>
                        <a:rPr lang="pt-BR" sz="900" b="1" i="0" u="none" strike="noStrike">
                          <a:solidFill>
                            <a:srgbClr val="FFFFFF"/>
                          </a:solidFill>
                          <a:effectLst/>
                          <a:latin typeface="Tahoma" panose="020B0604030504040204" pitchFamily="34" charset="0"/>
                        </a:rPr>
                      </a:br>
                      <a:r>
                        <a:rPr lang="pt-BR" sz="900" b="1" i="0" u="none" strike="noStrike">
                          <a:solidFill>
                            <a:srgbClr val="FFFFFF"/>
                          </a:solidFill>
                          <a:effectLst/>
                          <a:latin typeface="Tahoma" panose="020B0604030504040204" pitchFamily="34" charset="0"/>
                        </a:rPr>
                        <a:t> 4º Trimestre</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t>
                      </a:r>
                      <a:r>
                        <a:rPr lang="pt-BR" sz="900" b="1" i="0" u="none" strike="noStrike" dirty="0" smtClean="0">
                          <a:solidFill>
                            <a:srgbClr val="FFFFFF"/>
                          </a:solidFill>
                          <a:effectLst/>
                          <a:latin typeface="Tahoma" panose="020B0604030504040204" pitchFamily="34" charset="0"/>
                        </a:rPr>
                        <a:t>Executada          </a:t>
                      </a:r>
                      <a:r>
                        <a:rPr lang="pt-BR" sz="900" b="1" i="0" u="none" strike="noStrike" dirty="0">
                          <a:solidFill>
                            <a:srgbClr val="FFFFFF"/>
                          </a:solidFill>
                          <a:effectLst/>
                          <a:latin typeface="Tahoma" panose="020B0604030504040204" pitchFamily="34" charset="0"/>
                        </a:rPr>
                        <a:t>( A )</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Esperada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pt-BR" sz="900" b="1" i="0" u="none" strike="noStrike" dirty="0">
                          <a:solidFill>
                            <a:srgbClr val="FFFFFF"/>
                          </a:solidFill>
                          <a:effectLst/>
                          <a:latin typeface="Tahoma" panose="020B0604030504040204" pitchFamily="34" charset="0"/>
                        </a:rPr>
                        <a:t>% </a:t>
                      </a:r>
                      <a:br>
                        <a:rPr lang="pt-BR" sz="900" b="1" i="0" u="none" strike="noStrike" dirty="0">
                          <a:solidFill>
                            <a:srgbClr val="FFFFFF"/>
                          </a:solidFill>
                          <a:effectLst/>
                          <a:latin typeface="Tahoma" panose="020B0604030504040204" pitchFamily="34" charset="0"/>
                        </a:rPr>
                      </a:br>
                      <a:r>
                        <a:rPr lang="pt-BR" sz="900" b="1" i="0" u="none" strike="noStrike" dirty="0" smtClean="0">
                          <a:solidFill>
                            <a:srgbClr val="FFFFFF"/>
                          </a:solidFill>
                          <a:effectLst/>
                          <a:latin typeface="Tahoma" panose="020B0604030504040204" pitchFamily="34" charset="0"/>
                        </a:rPr>
                        <a:t>Alcance  </a:t>
                      </a:r>
                      <a:r>
                        <a:rPr lang="pt-BR" sz="900" b="1" i="0" u="none" strike="noStrike" dirty="0">
                          <a:solidFill>
                            <a:srgbClr val="FFFFFF"/>
                          </a:solidFill>
                          <a:effectLst/>
                          <a:latin typeface="Tahoma" panose="020B0604030504040204" pitchFamily="34" charset="0"/>
                        </a:rPr>
                        <a:t/>
                      </a:r>
                      <a:br>
                        <a:rPr lang="pt-BR" sz="900" b="1" i="0" u="none" strike="noStrike" dirty="0">
                          <a:solidFill>
                            <a:srgbClr val="FFFFFF"/>
                          </a:solidFill>
                          <a:effectLst/>
                          <a:latin typeface="Tahoma" panose="020B0604030504040204" pitchFamily="34" charset="0"/>
                        </a:rPr>
                      </a:br>
                      <a:r>
                        <a:rPr lang="pt-BR" sz="900" b="1" i="0" u="none" strike="noStrike" dirty="0">
                          <a:solidFill>
                            <a:srgbClr val="FFFFFF"/>
                          </a:solidFill>
                          <a:effectLst/>
                          <a:latin typeface="Tahoma" panose="020B0604030504040204" pitchFamily="34" charset="0"/>
                        </a:rPr>
                        <a:t> (A/B)</a:t>
                      </a:r>
                    </a:p>
                  </a:txBody>
                  <a:tcPr marL="4007" marR="4007" marT="4007" marB="0" anchor="ctr">
                    <a:lnL w="1905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80651404"/>
                  </a:ext>
                </a:extLst>
              </a:tr>
              <a:tr h="1267315">
                <a:tc>
                  <a:txBody>
                    <a:bodyPr/>
                    <a:lstStyle/>
                    <a:p>
                      <a:pPr algn="ctr" fontAlgn="ctr"/>
                      <a:r>
                        <a:rPr lang="pt-BR" sz="900" b="1" i="0" u="none" strike="noStrike">
                          <a:solidFill>
                            <a:srgbClr val="000000"/>
                          </a:solidFill>
                          <a:effectLst/>
                          <a:latin typeface="Tahoma" panose="020B0604030504040204" pitchFamily="34" charset="0"/>
                        </a:rPr>
                        <a:t>Produtos entregues para o Ordenamento Territorial</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(N⁰ de Setorizações de Riscos, Cartas de Suscetibilidade, Cartas Geotécnicas e Mapas de Perigo entregues) + (N⁰ de Treinamentos/Capacitações para Percepção de Risco e Prevenção de Desastre Naturais realizadas)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DEGET</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sngStrike" dirty="0">
                          <a:solidFill>
                            <a:srgbClr val="000000"/>
                          </a:solidFill>
                          <a:effectLst/>
                          <a:latin typeface="Tahoma" panose="020B0604030504040204" pitchFamily="34" charset="0"/>
                        </a:rPr>
                        <a:t>123 </a:t>
                      </a:r>
                      <a:endParaRPr lang="pt-BR" sz="900" b="1" i="0" u="none" strike="sngStrike" dirty="0" smtClean="0">
                        <a:solidFill>
                          <a:srgbClr val="000000"/>
                        </a:solidFill>
                        <a:effectLst/>
                        <a:latin typeface="Tahoma" panose="020B0604030504040204" pitchFamily="34" charset="0"/>
                      </a:endParaRPr>
                    </a:p>
                    <a:p>
                      <a:pPr algn="ctr" fontAlgn="ctr"/>
                      <a:r>
                        <a:rPr lang="pt-BR" sz="900" b="1" i="0" u="none" strike="noStrike" dirty="0" smtClean="0">
                          <a:solidFill>
                            <a:srgbClr val="000000"/>
                          </a:solidFill>
                          <a:effectLst/>
                          <a:latin typeface="Tahoma" panose="020B0604030504040204" pitchFamily="34" charset="0"/>
                        </a:rPr>
                        <a:t>80 Mapas </a:t>
                      </a:r>
                      <a:endParaRPr lang="pt-BR" sz="900" b="1" i="0" u="none" strike="noStrike" dirty="0">
                        <a:solidFill>
                          <a:srgbClr val="000000"/>
                        </a:solidFill>
                        <a:effectLst/>
                        <a:latin typeface="Tahoma" panose="020B0604030504040204" pitchFamily="34" charset="0"/>
                      </a:endParaRP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Tahoma" panose="020B0604030504040204" pitchFamily="34" charset="0"/>
                        </a:rPr>
                        <a:t>105 mapas</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150%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a:solidFill>
                            <a:srgbClr val="000000"/>
                          </a:solidFill>
                          <a:effectLst/>
                          <a:latin typeface="Tahoma" panose="020B0604030504040204" pitchFamily="34" charset="0"/>
                        </a:rPr>
                        <a:t>100%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900" b="1" i="0" u="none" strike="noStrike" dirty="0">
                          <a:solidFill>
                            <a:srgbClr val="000000"/>
                          </a:solidFill>
                          <a:effectLst/>
                          <a:latin typeface="Tahoma" panose="020B0604030504040204" pitchFamily="34" charset="0"/>
                        </a:rPr>
                        <a:t>150%</a:t>
                      </a:r>
                    </a:p>
                  </a:txBody>
                  <a:tcPr marL="4007" marR="4007" marT="400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338717920"/>
                  </a:ext>
                </a:extLst>
              </a:tr>
            </a:tbl>
          </a:graphicData>
        </a:graphic>
      </p:graphicFrame>
      <p:sp>
        <p:nvSpPr>
          <p:cNvPr id="10" name="Retângulo 9"/>
          <p:cNvSpPr/>
          <p:nvPr/>
        </p:nvSpPr>
        <p:spPr>
          <a:xfrm>
            <a:off x="179387" y="2838350"/>
            <a:ext cx="8659813" cy="1466042"/>
          </a:xfrm>
          <a:prstGeom prst="rect">
            <a:avLst/>
          </a:prstGeom>
        </p:spPr>
        <p:txBody>
          <a:bodyPr wrap="square">
            <a:spAutoFit/>
          </a:bodyPr>
          <a:lstStyle/>
          <a:p>
            <a:pPr algn="just"/>
            <a:r>
              <a:rPr lang="pt-BR" sz="1200" u="sng" dirty="0">
                <a:latin typeface="Tahoma" panose="020B0604030504040204" pitchFamily="34" charset="0"/>
                <a:ea typeface="Tahoma" panose="020B0604030504040204" pitchFamily="34" charset="0"/>
                <a:cs typeface="Tahoma" panose="020B0604030504040204" pitchFamily="34" charset="0"/>
              </a:rPr>
              <a:t>Observação</a:t>
            </a:r>
            <a:r>
              <a:rPr lang="pt-BR" sz="1200" dirty="0">
                <a:latin typeface="Tahoma" panose="020B0604030504040204" pitchFamily="34" charset="0"/>
                <a:ea typeface="Tahoma" panose="020B0604030504040204" pitchFamily="34" charset="0"/>
                <a:cs typeface="Tahoma" panose="020B0604030504040204" pitchFamily="34" charset="0"/>
              </a:rPr>
              <a:t>: Indicador superou a  meta de entrega repactuada </a:t>
            </a:r>
            <a:r>
              <a:rPr lang="pt-BR" sz="1200" dirty="0" smtClean="0">
                <a:latin typeface="Tahoma" panose="020B0604030504040204" pitchFamily="34" charset="0"/>
                <a:ea typeface="Tahoma" panose="020B0604030504040204" pitchFamily="34" charset="0"/>
                <a:cs typeface="Tahoma" panose="020B0604030504040204" pitchFamily="34" charset="0"/>
              </a:rPr>
              <a:t>de 80 produtos, resultando em desempenho acima </a:t>
            </a:r>
            <a:r>
              <a:rPr lang="pt-BR" sz="1200" dirty="0">
                <a:latin typeface="Tahoma" panose="020B0604030504040204" pitchFamily="34" charset="0"/>
                <a:ea typeface="Tahoma" panose="020B0604030504040204" pitchFamily="34" charset="0"/>
                <a:cs typeface="Tahoma" panose="020B0604030504040204" pitchFamily="34" charset="0"/>
              </a:rPr>
              <a:t>do esperado.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u="sng" dirty="0" smtClean="0">
                <a:latin typeface="Tahoma" panose="020B0604030504040204" pitchFamily="34" charset="0"/>
                <a:ea typeface="Tahoma" panose="020B0604030504040204" pitchFamily="34" charset="0"/>
                <a:cs typeface="Tahoma" panose="020B0604030504040204" pitchFamily="34" charset="0"/>
              </a:rPr>
              <a:t>Causas do desvio do </a:t>
            </a:r>
            <a:r>
              <a:rPr lang="pt-BR" sz="1200" u="sng" dirty="0">
                <a:latin typeface="Tahoma" panose="020B0604030504040204" pitchFamily="34" charset="0"/>
                <a:ea typeface="Tahoma" panose="020B0604030504040204" pitchFamily="34" charset="0"/>
                <a:cs typeface="Tahoma" panose="020B0604030504040204" pitchFamily="34" charset="0"/>
              </a:rPr>
              <a:t>indicador</a:t>
            </a:r>
            <a:r>
              <a:rPr lang="pt-BR" sz="1200" dirty="0">
                <a:latin typeface="Tahoma" panose="020B0604030504040204" pitchFamily="34" charset="0"/>
                <a:ea typeface="Tahoma" panose="020B0604030504040204" pitchFamily="34" charset="0"/>
                <a:cs typeface="Tahoma" panose="020B0604030504040204" pitchFamily="34" charset="0"/>
              </a:rPr>
              <a:t>: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1) Desempenho </a:t>
            </a:r>
            <a:r>
              <a:rPr lang="pt-BR" sz="1200" dirty="0">
                <a:latin typeface="Tahoma" panose="020B0604030504040204" pitchFamily="34" charset="0"/>
                <a:ea typeface="Tahoma" panose="020B0604030504040204" pitchFamily="34" charset="0"/>
                <a:cs typeface="Tahoma" panose="020B0604030504040204" pitchFamily="34" charset="0"/>
              </a:rPr>
              <a:t>acima do esperado na </a:t>
            </a:r>
            <a:r>
              <a:rPr lang="pt-BR" sz="1200" dirty="0" smtClean="0">
                <a:latin typeface="Tahoma" panose="020B0604030504040204" pitchFamily="34" charset="0"/>
                <a:ea typeface="Tahoma" panose="020B0604030504040204" pitchFamily="34" charset="0"/>
                <a:cs typeface="Tahoma" panose="020B0604030504040204" pitchFamily="34" charset="0"/>
              </a:rPr>
              <a:t>inciativa </a:t>
            </a:r>
            <a:r>
              <a:rPr lang="pt-BR" sz="1200" dirty="0">
                <a:latin typeface="Tahoma" panose="020B0604030504040204" pitchFamily="34" charset="0"/>
                <a:ea typeface="Tahoma" panose="020B0604030504040204" pitchFamily="34" charset="0"/>
                <a:cs typeface="Tahoma" panose="020B0604030504040204" pitchFamily="34" charset="0"/>
              </a:rPr>
              <a:t>de </a:t>
            </a:r>
            <a:r>
              <a:rPr lang="pt-BR" sz="1200" dirty="0" smtClean="0">
                <a:latin typeface="Tahoma" panose="020B0604030504040204" pitchFamily="34" charset="0"/>
                <a:ea typeface="Tahoma" panose="020B0604030504040204" pitchFamily="34" charset="0"/>
                <a:cs typeface="Tahoma" panose="020B0604030504040204" pitchFamily="34" charset="0"/>
              </a:rPr>
              <a:t>capacitação;</a:t>
            </a: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2) Retomada </a:t>
            </a:r>
            <a:r>
              <a:rPr lang="pt-BR" sz="1200" dirty="0">
                <a:latin typeface="Tahoma" panose="020B0604030504040204" pitchFamily="34" charset="0"/>
                <a:ea typeface="Tahoma" panose="020B0604030504040204" pitchFamily="34" charset="0"/>
                <a:cs typeface="Tahoma" panose="020B0604030504040204" pitchFamily="34" charset="0"/>
              </a:rPr>
              <a:t>das atividades de </a:t>
            </a:r>
            <a:r>
              <a:rPr lang="pt-BR" sz="1200" dirty="0" smtClean="0">
                <a:latin typeface="Tahoma" panose="020B0604030504040204" pitchFamily="34" charset="0"/>
                <a:ea typeface="Tahoma" panose="020B0604030504040204" pitchFamily="34" charset="0"/>
                <a:cs typeface="Tahoma" panose="020B0604030504040204" pitchFamily="34" charset="0"/>
              </a:rPr>
              <a:t>campo, no segundo semestre, dos projetos </a:t>
            </a:r>
            <a:r>
              <a:rPr lang="pt-BR" sz="1200" dirty="0">
                <a:latin typeface="Tahoma" panose="020B0604030504040204" pitchFamily="34" charset="0"/>
                <a:ea typeface="Tahoma" panose="020B0604030504040204" pitchFamily="34" charset="0"/>
                <a:cs typeface="Tahoma" panose="020B0604030504040204" pitchFamily="34" charset="0"/>
              </a:rPr>
              <a:t>de Setorização de Risco e </a:t>
            </a:r>
            <a:r>
              <a:rPr lang="pt-BR" sz="1200" dirty="0" smtClean="0">
                <a:latin typeface="Tahoma" panose="020B0604030504040204" pitchFamily="34" charset="0"/>
                <a:ea typeface="Tahoma" panose="020B0604030504040204" pitchFamily="34" charset="0"/>
                <a:cs typeface="Tahoma" panose="020B0604030504040204" pitchFamily="34" charset="0"/>
              </a:rPr>
              <a:t>Suscetibilidade; </a:t>
            </a:r>
            <a:r>
              <a:rPr lang="pt-BR" sz="1200" dirty="0">
                <a:latin typeface="Tahoma" panose="020B0604030504040204" pitchFamily="34" charset="0"/>
                <a:ea typeface="Tahoma" panose="020B0604030504040204" pitchFamily="34" charset="0"/>
                <a:cs typeface="Tahoma" panose="020B0604030504040204" pitchFamily="34" charset="0"/>
              </a:rPr>
              <a:t>e </a:t>
            </a:r>
            <a:endParaRPr lang="pt-BR" sz="1200" dirty="0" smtClean="0">
              <a:latin typeface="Tahoma" panose="020B0604030504040204" pitchFamily="34" charset="0"/>
              <a:ea typeface="Tahoma" panose="020B0604030504040204" pitchFamily="34" charset="0"/>
              <a:cs typeface="Tahoma" panose="020B0604030504040204" pitchFamily="34" charset="0"/>
            </a:endParaRPr>
          </a:p>
          <a:p>
            <a:pPr algn="just"/>
            <a:r>
              <a:rPr lang="pt-BR" sz="1200" dirty="0" smtClean="0">
                <a:latin typeface="Tahoma" panose="020B0604030504040204" pitchFamily="34" charset="0"/>
                <a:ea typeface="Tahoma" panose="020B0604030504040204" pitchFamily="34" charset="0"/>
                <a:cs typeface="Tahoma" panose="020B0604030504040204" pitchFamily="34" charset="0"/>
              </a:rPr>
              <a:t>3) Elaboração de Produtos a partir de dados existentes -  </a:t>
            </a:r>
            <a:r>
              <a:rPr lang="pt-BR" sz="1200" dirty="0">
                <a:latin typeface="Tahoma" panose="020B0604030504040204" pitchFamily="34" charset="0"/>
                <a:ea typeface="Tahoma" panose="020B0604030504040204" pitchFamily="34" charset="0"/>
                <a:cs typeface="Tahoma" panose="020B0604030504040204" pitchFamily="34" charset="0"/>
              </a:rPr>
              <a:t>Relatórios Diagnóstico</a:t>
            </a:r>
            <a:r>
              <a:rPr lang="pt-BR" sz="1200" dirty="0" smtClean="0">
                <a:latin typeface="Tahoma" panose="020B0604030504040204" pitchFamily="34" charset="0"/>
                <a:ea typeface="Tahoma" panose="020B0604030504040204" pitchFamily="34" charset="0"/>
                <a:cs typeface="Tahoma" panose="020B0604030504040204" pitchFamily="34" charset="0"/>
              </a:rPr>
              <a:t>.</a:t>
            </a: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Seta em Curva para a Esquerda 10">
            <a:hlinkClick r:id="rId5" action="ppaction://hlinksldjump"/>
          </p:cNvPr>
          <p:cNvSpPr/>
          <p:nvPr/>
        </p:nvSpPr>
        <p:spPr>
          <a:xfrm>
            <a:off x="1295400" y="4762521"/>
            <a:ext cx="381000" cy="400823"/>
          </a:xfrm>
          <a:prstGeom prst="curvedLeftArrow">
            <a:avLst/>
          </a:prstGeom>
          <a:solidFill>
            <a:srgbClr val="00B0F0"/>
          </a:solidFill>
          <a:ln>
            <a:solidFill>
              <a:srgbClr val="BDD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a:hlinkClick r:id="rId6" action="ppaction://hlinksldjump"/>
          </p:cNvPr>
          <p:cNvSpPr txBox="1"/>
          <p:nvPr/>
        </p:nvSpPr>
        <p:spPr>
          <a:xfrm>
            <a:off x="533400" y="4754273"/>
            <a:ext cx="854191" cy="407163"/>
          </a:xfrm>
          <a:prstGeom prst="rect">
            <a:avLst/>
          </a:prstGeom>
          <a:noFill/>
          <a:ln>
            <a:noFill/>
          </a:ln>
        </p:spPr>
        <p:txBody>
          <a:bodyPr wrap="square" rtlCol="0">
            <a:spAutoFit/>
          </a:bodyPr>
          <a:lstStyle/>
          <a:p>
            <a:pPr algn="ctr"/>
            <a:r>
              <a:rPr lang="pt-BR" sz="1050" b="1" dirty="0">
                <a:solidFill>
                  <a:schemeClr val="accent3">
                    <a:lumMod val="95000"/>
                  </a:schemeClr>
                </a:solidFill>
                <a:latin typeface="Tahoma" panose="020B0604030504040204" pitchFamily="34" charset="0"/>
                <a:ea typeface="Tahoma" panose="020B0604030504040204" pitchFamily="34" charset="0"/>
                <a:cs typeface="Tahoma" panose="020B0604030504040204" pitchFamily="34" charset="0"/>
              </a:rPr>
              <a:t>Retorna Mapa </a:t>
            </a:r>
          </a:p>
        </p:txBody>
      </p:sp>
    </p:spTree>
    <p:extLst>
      <p:ext uri="{BB962C8B-B14F-4D97-AF65-F5344CB8AC3E}">
        <p14:creationId xmlns:p14="http://schemas.microsoft.com/office/powerpoint/2010/main" val="2336609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8946</TotalTime>
  <Words>10530</Words>
  <Application>Microsoft Office PowerPoint</Application>
  <PresentationFormat>Personalizar</PresentationFormat>
  <Paragraphs>2240</Paragraphs>
  <Slides>64</Slides>
  <Notes>58</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64</vt:i4>
      </vt:variant>
    </vt:vector>
  </HeadingPairs>
  <TitlesOfParts>
    <vt:vector size="75" baseType="lpstr">
      <vt:lpstr>Microsoft YaHei</vt:lpstr>
      <vt:lpstr>Arial</vt:lpstr>
      <vt:lpstr>Arial Black</vt:lpstr>
      <vt:lpstr>Arial Narrow</vt:lpstr>
      <vt:lpstr>Calibri</vt:lpstr>
      <vt:lpstr>Segoe UI</vt:lpstr>
      <vt:lpstr>Tahoma</vt:lpstr>
      <vt:lpstr>Times New Roman</vt:lpstr>
      <vt:lpstr>Wingdings</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Augusto Araujo Fonseca;Ana Claudia Viero</dc:creator>
  <cp:lastModifiedBy>Stella Maris da Costa</cp:lastModifiedBy>
  <cp:revision>550</cp:revision>
  <cp:lastPrinted>1601-01-01T00:00:00Z</cp:lastPrinted>
  <dcterms:created xsi:type="dcterms:W3CDTF">2021-05-11T23:54:49Z</dcterms:created>
  <dcterms:modified xsi:type="dcterms:W3CDTF">2022-06-06T18:46:42Z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41</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41</vt:i4>
  </property>
</Properties>
</file>